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81" r:id="rId3"/>
    <p:sldId id="258" r:id="rId4"/>
    <p:sldId id="259" r:id="rId5"/>
    <p:sldId id="276" r:id="rId6"/>
    <p:sldId id="279" r:id="rId7"/>
    <p:sldId id="260" r:id="rId8"/>
    <p:sldId id="262" r:id="rId9"/>
    <p:sldId id="263" r:id="rId10"/>
    <p:sldId id="269" r:id="rId11"/>
    <p:sldId id="277" r:id="rId12"/>
    <p:sldId id="270" r:id="rId13"/>
    <p:sldId id="268" r:id="rId14"/>
    <p:sldId id="264" r:id="rId15"/>
    <p:sldId id="271" r:id="rId16"/>
    <p:sldId id="272" r:id="rId17"/>
    <p:sldId id="273" r:id="rId18"/>
    <p:sldId id="265" r:id="rId19"/>
    <p:sldId id="266" r:id="rId20"/>
    <p:sldId id="267" r:id="rId21"/>
    <p:sldId id="274" r:id="rId22"/>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74F"/>
    <a:srgbClr val="1E73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87" autoAdjust="0"/>
    <p:restoredTop sz="46368" autoAdjust="0"/>
  </p:normalViewPr>
  <p:slideViewPr>
    <p:cSldViewPr snapToGrid="0">
      <p:cViewPr varScale="1">
        <p:scale>
          <a:sx n="43" d="100"/>
          <a:sy n="43" d="100"/>
        </p:scale>
        <p:origin x="2394" y="27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9" d="100"/>
          <a:sy n="119" d="100"/>
        </p:scale>
        <p:origin x="499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803E4F-7EAC-507C-6759-769365A88996}"/>
              </a:ext>
            </a:extLst>
          </p:cNvPr>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274A92-D65E-9AC4-7BCE-C3366283509C}"/>
              </a:ext>
            </a:extLst>
          </p:cNvPr>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7A7F37A0-C2DD-4AD4-8E3A-FF5B51FA72D2}" type="datetimeFigureOut">
              <a:rPr lang="en-US" smtClean="0"/>
              <a:t>9/30/2025</a:t>
            </a:fld>
            <a:endParaRPr lang="en-US" dirty="0"/>
          </a:p>
        </p:txBody>
      </p:sp>
      <p:sp>
        <p:nvSpPr>
          <p:cNvPr id="4" name="Footer Placeholder 3">
            <a:extLst>
              <a:ext uri="{FF2B5EF4-FFF2-40B4-BE49-F238E27FC236}">
                <a16:creationId xmlns:a16="http://schemas.microsoft.com/office/drawing/2014/main" id="{BF09DD5B-3F11-E69D-3523-96587FBF2E36}"/>
              </a:ext>
            </a:extLst>
          </p:cNvPr>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D0F958B-9C8D-2BAF-12E7-B201DA6458D0}"/>
              </a:ext>
            </a:extLst>
          </p:cNvPr>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C1501AC5-BC71-4364-A8E7-E0D6D29C3913}" type="slidenum">
              <a:rPr lang="en-US" smtClean="0"/>
              <a:t>‹#›</a:t>
            </a:fld>
            <a:endParaRPr lang="en-US" dirty="0"/>
          </a:p>
        </p:txBody>
      </p:sp>
    </p:spTree>
    <p:extLst>
      <p:ext uri="{BB962C8B-B14F-4D97-AF65-F5344CB8AC3E}">
        <p14:creationId xmlns:p14="http://schemas.microsoft.com/office/powerpoint/2010/main" val="35703682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807140F5-C302-4904-99EE-E0F113C30F89}" type="datetimeFigureOut">
              <a:rPr lang="en-US" smtClean="0"/>
              <a:t>9/30/2025</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2C2909E7-7C9B-4ED8-A3C1-3F83B29F8CF0}" type="slidenum">
              <a:rPr lang="en-US" smtClean="0"/>
              <a:t>‹#›</a:t>
            </a:fld>
            <a:endParaRPr lang="en-US" dirty="0"/>
          </a:p>
        </p:txBody>
      </p:sp>
    </p:spTree>
    <p:extLst>
      <p:ext uri="{BB962C8B-B14F-4D97-AF65-F5344CB8AC3E}">
        <p14:creationId xmlns:p14="http://schemas.microsoft.com/office/powerpoint/2010/main" val="16572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1</a:t>
            </a:fld>
            <a:endParaRPr lang="en-US" dirty="0"/>
          </a:p>
        </p:txBody>
      </p:sp>
    </p:spTree>
    <p:extLst>
      <p:ext uri="{BB962C8B-B14F-4D97-AF65-F5344CB8AC3E}">
        <p14:creationId xmlns:p14="http://schemas.microsoft.com/office/powerpoint/2010/main" val="2418287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0:24 – 0:27| Don’t Get Stuck Before You Start</a:t>
            </a:r>
          </a:p>
          <a:p>
            <a:endParaRPr lang="en-US" dirty="0"/>
          </a:p>
          <a:p>
            <a:r>
              <a:rPr lang="en-US" dirty="0"/>
              <a:t>Pick one—even if small—that they can start this week.</a:t>
            </a:r>
          </a:p>
          <a:p>
            <a:endParaRPr lang="en-US" dirty="0"/>
          </a:p>
          <a:p>
            <a:r>
              <a:rPr lang="en-US" dirty="0"/>
              <a:t>Stress the Mel Robbins quote: “Start before you’re ready”—taking action builds confidence faster than over-preparing.</a:t>
            </a:r>
          </a:p>
          <a:p>
            <a:endParaRPr lang="en-US" dirty="0"/>
          </a:p>
          <a:p>
            <a:r>
              <a:rPr lang="en-US" dirty="0"/>
              <a:t>”Writing habit: Time-blocking, daily word count, or morning sprints</a:t>
            </a:r>
          </a:p>
          <a:p>
            <a:r>
              <a:rPr lang="en-US" dirty="0"/>
              <a:t>Use this time to brainstorm an idea, create a synopsis, write a blurb</a:t>
            </a:r>
          </a:p>
          <a:p>
            <a:endParaRPr lang="en-US" dirty="0"/>
          </a:p>
          <a:p>
            <a:r>
              <a:rPr lang="en-US" b="1" dirty="0"/>
              <a:t>Don’t get stuck with RULES- sitting at your desk ‘thinking’ about your story counts.</a:t>
            </a:r>
          </a:p>
          <a:p>
            <a:endParaRPr lang="en-US" dirty="0"/>
          </a:p>
          <a:p>
            <a:r>
              <a:rPr lang="en-US" dirty="0"/>
              <a:t>Craft Shift: Deep POV, stronger hooks, or experimenting with a new trope</a:t>
            </a:r>
          </a:p>
          <a:p>
            <a:endParaRPr lang="en-US" dirty="0"/>
          </a:p>
          <a:p>
            <a:r>
              <a:rPr lang="en-US" dirty="0"/>
              <a:t>Business Move: Update your website, create a lead magnet, or start your email list</a:t>
            </a:r>
          </a:p>
          <a:p>
            <a:pPr defTabSz="934974">
              <a:defRPr/>
            </a:pPr>
            <a:endParaRPr lang="en-US" dirty="0"/>
          </a:p>
          <a:p>
            <a:pPr defTabSz="934974">
              <a:defRPr/>
            </a:pPr>
            <a:r>
              <a:rPr lang="en-US" dirty="0"/>
              <a:t>Connection: </a:t>
            </a:r>
            <a:r>
              <a:rPr lang="en-US" i="1" dirty="0"/>
              <a:t>Join a mastermind, network online, or find a critique partner</a:t>
            </a:r>
          </a:p>
          <a:p>
            <a:pPr defTabSz="934974">
              <a:defRPr/>
            </a:pPr>
            <a:endParaRPr lang="en-US" i="1" dirty="0"/>
          </a:p>
          <a:p>
            <a:pPr defTabSz="934974">
              <a:defRPr/>
            </a:pPr>
            <a:r>
              <a:rPr lang="en-US" i="1" dirty="0"/>
              <a:t>Career Strategy: </a:t>
            </a:r>
            <a:r>
              <a:rPr lang="en-US" dirty="0"/>
              <a:t>Outline your next book, pitch a series, or apply for a mentorship</a:t>
            </a:r>
          </a:p>
          <a:p>
            <a:endParaRPr lang="en-US" dirty="0"/>
          </a:p>
          <a:p>
            <a:endParaRPr lang="en-US" dirty="0"/>
          </a:p>
          <a:p>
            <a:r>
              <a:rPr lang="en-US" dirty="0"/>
              <a:t>Before hesitation kicks in, remind yourself—you don’t need to have it all figured out. Choose </a:t>
            </a:r>
            <a:r>
              <a:rPr lang="en-US" i="1" dirty="0"/>
              <a:t>one</a:t>
            </a:r>
            <a:r>
              <a:rPr lang="en-US" dirty="0"/>
              <a:t> way this idea could show up in your writing life. Start small and make it real. </a:t>
            </a:r>
          </a:p>
          <a:p>
            <a:r>
              <a:rPr lang="en-US" dirty="0"/>
              <a:t>That’s how we get unstuck.</a:t>
            </a:r>
          </a:p>
          <a:p>
            <a:endParaRPr lang="en-US" dirty="0"/>
          </a:p>
          <a:p>
            <a:pPr defTabSz="934974">
              <a:defRPr/>
            </a:pPr>
            <a:r>
              <a:rPr lang="en-US" b="1" dirty="0"/>
              <a:t>Now let’s turn your idea into something specific and doable.”</a:t>
            </a:r>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10</a:t>
            </a:fld>
            <a:endParaRPr lang="en-US" dirty="0"/>
          </a:p>
        </p:txBody>
      </p:sp>
    </p:spTree>
    <p:extLst>
      <p:ext uri="{BB962C8B-B14F-4D97-AF65-F5344CB8AC3E}">
        <p14:creationId xmlns:p14="http://schemas.microsoft.com/office/powerpoint/2010/main" val="179515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0:27 – 0:30| SMART Goals</a:t>
            </a:r>
          </a:p>
          <a:p>
            <a:endParaRPr lang="en-US" dirty="0"/>
          </a:p>
          <a:p>
            <a:r>
              <a:rPr lang="en-US" dirty="0"/>
              <a:t>Pick one action and rewrite it as a SMART goal</a:t>
            </a:r>
          </a:p>
          <a:p>
            <a:endParaRPr lang="en-US" dirty="0"/>
          </a:p>
          <a:p>
            <a:r>
              <a:rPr lang="en-US" dirty="0"/>
              <a:t>Remind them: vague goals = vague results.</a:t>
            </a:r>
          </a:p>
          <a:p>
            <a:endParaRPr lang="en-US" dirty="0"/>
          </a:p>
          <a:p>
            <a:endParaRPr lang="en-US" dirty="0"/>
          </a:p>
          <a:p>
            <a:endParaRPr lang="en-US" dirty="0"/>
          </a:p>
          <a:p>
            <a:r>
              <a:rPr lang="en-US" dirty="0"/>
              <a:t>Walk through the SMART acronym with an example:</a:t>
            </a:r>
          </a:p>
          <a:p>
            <a:r>
              <a:rPr lang="en-US" dirty="0"/>
              <a:t>Specific: “Write 3 chapters” vs. “Work on my novel.”</a:t>
            </a:r>
          </a:p>
          <a:p>
            <a:r>
              <a:rPr lang="en-US" dirty="0"/>
              <a:t>Measurable: “Track word count in a spreadsheet.”</a:t>
            </a:r>
          </a:p>
          <a:p>
            <a:r>
              <a:rPr lang="en-US" dirty="0"/>
              <a:t>Achievable: “Finish one chapter per week,” not “Write a book in a week.”</a:t>
            </a:r>
          </a:p>
          <a:p>
            <a:r>
              <a:rPr lang="en-US" dirty="0"/>
              <a:t>Relevant: It moves you closer to your publishing goals.</a:t>
            </a:r>
          </a:p>
          <a:p>
            <a:r>
              <a:rPr lang="en-US" dirty="0"/>
              <a:t>Time-bound: Set a deadline.</a:t>
            </a:r>
          </a:p>
          <a:p>
            <a:endParaRPr lang="en-US" dirty="0"/>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11</a:t>
            </a:fld>
            <a:endParaRPr lang="en-US" dirty="0"/>
          </a:p>
        </p:txBody>
      </p:sp>
    </p:spTree>
    <p:extLst>
      <p:ext uri="{BB962C8B-B14F-4D97-AF65-F5344CB8AC3E}">
        <p14:creationId xmlns:p14="http://schemas.microsoft.com/office/powerpoint/2010/main" val="135265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AD203-B86B-7B17-99B7-9270367D7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2C03D-1E84-2AAA-446B-EA41D3E42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3BAFC-1A0C-D301-D18F-0EEE0679B236}"/>
              </a:ext>
            </a:extLst>
          </p:cNvPr>
          <p:cNvSpPr>
            <a:spLocks noGrp="1"/>
          </p:cNvSpPr>
          <p:nvPr>
            <p:ph type="body" idx="1"/>
          </p:nvPr>
        </p:nvSpPr>
        <p:spPr/>
        <p:txBody>
          <a:bodyPr/>
          <a:lstStyle/>
          <a:p>
            <a:r>
              <a:rPr lang="en-US" b="1" dirty="0"/>
              <a:t>0:30 – 0:33 | What Might Stop You? </a:t>
            </a:r>
          </a:p>
          <a:p>
            <a:endParaRPr lang="en-US" dirty="0"/>
          </a:p>
          <a:p>
            <a:r>
              <a:rPr lang="en-US" dirty="0"/>
              <a:t>Let’s be honest—goals are great, but roadblocks are real. These five are some of the most common that stop authors in their tracks.</a:t>
            </a:r>
          </a:p>
          <a:p>
            <a:r>
              <a:rPr lang="en-US" dirty="0"/>
              <a:t>You don’t need to solve them all today, but naming your biggest obstacle gives you power over it.</a:t>
            </a:r>
          </a:p>
          <a:p>
            <a:endParaRPr lang="en-US" dirty="0"/>
          </a:p>
          <a:p>
            <a:pPr>
              <a:lnSpc>
                <a:spcPct val="200000"/>
              </a:lnSpc>
            </a:pPr>
            <a:r>
              <a:rPr lang="en-US" sz="1600" dirty="0"/>
              <a:t>I wrote my first romance back in 1980 on a borrowed manual typewriter. Every page was a battle with mistakes, and when it came time to submit, my husband two-finger typed the manuscript so we could have a clean copy. We mailed it off to an agent, full of hope—and of course it came back with a rejection. But this one had a handwritten note: suggestions on what I could improve. I didn’t know then what I know now—that a handwritten note was actually a good rejection. To me, it just felt like failure.</a:t>
            </a:r>
          </a:p>
          <a:p>
            <a:pPr>
              <a:lnSpc>
                <a:spcPct val="200000"/>
              </a:lnSpc>
            </a:pPr>
            <a:r>
              <a:rPr lang="en-US" sz="1600" dirty="0"/>
              <a:t>At the time, I was a new mom in a new town, and my husband traveled four days a week. It would have been easy to quit right there. But what else was I going to do? I kept reading trade magazines, kept learning, and most importantly—I kept writing. That rejection didn’t end my story. It became the first step in a much longer one.</a:t>
            </a:r>
          </a:p>
          <a:p>
            <a:endParaRPr lang="en-US" dirty="0"/>
          </a:p>
          <a:p>
            <a:r>
              <a:rPr lang="en-US" dirty="0"/>
              <a:t>That rejection felt like failure. But looking back, it was progress. The only thing that would have stopped me was quitting—and that’s the one choice you can control.”</a:t>
            </a:r>
          </a:p>
          <a:p>
            <a:endParaRPr lang="en-US" dirty="0"/>
          </a:p>
          <a:p>
            <a:pPr defTabSz="934974">
              <a:defRPr/>
            </a:pPr>
            <a:r>
              <a:rPr lang="en-US" dirty="0"/>
              <a:t>✨ </a:t>
            </a:r>
            <a:r>
              <a:rPr lang="en-US" i="1" dirty="0"/>
              <a:t>“That rejection could have stopped me—but the only true failure would have been quitting. Every writer faces obstacles. What matters is choosing to keep moving forward, one step at a time.”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1865B56-A964-B6AD-F32F-E1C5D0BF8EC4}"/>
              </a:ext>
            </a:extLst>
          </p:cNvPr>
          <p:cNvSpPr>
            <a:spLocks noGrp="1"/>
          </p:cNvSpPr>
          <p:nvPr>
            <p:ph type="sldNum" sz="quarter" idx="5"/>
          </p:nvPr>
        </p:nvSpPr>
        <p:spPr/>
        <p:txBody>
          <a:bodyPr/>
          <a:lstStyle/>
          <a:p>
            <a:fld id="{2C2909E7-7C9B-4ED8-A3C1-3F83B29F8CF0}" type="slidenum">
              <a:rPr lang="en-US" smtClean="0"/>
              <a:t>12</a:t>
            </a:fld>
            <a:endParaRPr lang="en-US" dirty="0"/>
          </a:p>
        </p:txBody>
      </p:sp>
    </p:spTree>
    <p:extLst>
      <p:ext uri="{BB962C8B-B14F-4D97-AF65-F5344CB8AC3E}">
        <p14:creationId xmlns:p14="http://schemas.microsoft.com/office/powerpoint/2010/main" val="190785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2768C-8804-D3AC-E15B-9D55623A3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A8AE5-C2BC-C255-D80B-8ABEE79A5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A6F88-91A4-7D97-4676-D6BAE4F7A530}"/>
              </a:ext>
            </a:extLst>
          </p:cNvPr>
          <p:cNvSpPr>
            <a:spLocks noGrp="1"/>
          </p:cNvSpPr>
          <p:nvPr>
            <p:ph type="body" idx="1"/>
          </p:nvPr>
        </p:nvSpPr>
        <p:spPr/>
        <p:txBody>
          <a:bodyPr/>
          <a:lstStyle/>
          <a:p>
            <a:r>
              <a:rPr lang="en-US" b="1" dirty="0"/>
              <a:t>0:33 – 0:38 | 90-Day SMART Action Plan</a:t>
            </a:r>
          </a:p>
          <a:p>
            <a:endParaRPr lang="en-US" b="1" dirty="0"/>
          </a:p>
          <a:p>
            <a:r>
              <a:rPr lang="en-US" b="1" dirty="0"/>
              <a:t>Notes:</a:t>
            </a:r>
            <a:endParaRPr lang="en-US" dirty="0"/>
          </a:p>
          <a:p>
            <a:r>
              <a:rPr lang="en-US" dirty="0"/>
              <a:t>Guide them in filling out their worksheets.</a:t>
            </a:r>
          </a:p>
          <a:p>
            <a:r>
              <a:rPr lang="en-US" dirty="0"/>
              <a:t>Prompt: “What will you do this week, in 30 days, and in 90 days?”</a:t>
            </a:r>
          </a:p>
          <a:p>
            <a:r>
              <a:rPr lang="en-US" dirty="0"/>
              <a:t>Stress the importance of writing it down—goals on paper become commitments.</a:t>
            </a:r>
          </a:p>
          <a:p>
            <a:r>
              <a:rPr lang="en-US" dirty="0"/>
              <a:t>Circulate or check in while they’re working (if interactive format).</a:t>
            </a:r>
          </a:p>
          <a:p>
            <a:pPr defTabSz="934974">
              <a:defRPr/>
            </a:pPr>
            <a:endParaRPr lang="en-US" dirty="0"/>
          </a:p>
          <a:p>
            <a:pPr defTabSz="934974">
              <a:defRPr/>
            </a:pPr>
            <a:endParaRPr lang="en-US" dirty="0"/>
          </a:p>
          <a:p>
            <a:pPr defTabSz="934974">
              <a:defRPr/>
            </a:pPr>
            <a:endParaRPr lang="en-US" dirty="0"/>
          </a:p>
          <a:p>
            <a:pPr defTabSz="934974">
              <a:defRPr/>
            </a:pPr>
            <a:endParaRPr lang="en-US" dirty="0"/>
          </a:p>
          <a:p>
            <a:pPr defTabSz="934974">
              <a:defRPr/>
            </a:pPr>
            <a:r>
              <a:rPr lang="en-US" dirty="0"/>
              <a:t>Time to turn intention into motion. Write down one thing you’ll do this week. Then a SMART goal to complete in 30 days. Finally, name a milestone to reach in 90 days that will make you feel proud. Keep it specific and achievable.</a:t>
            </a:r>
          </a:p>
          <a:p>
            <a:pPr defTabSz="934974">
              <a:defRPr/>
            </a:pPr>
            <a:r>
              <a:rPr lang="en-US" dirty="0"/>
              <a:t>Take five minutes to discuss this with your table members. Talk with your group about how to put your spark into action. What could it look like in real life? What’s one doable step? What might hold you back—and how will you plan around it?</a:t>
            </a:r>
          </a:p>
          <a:p>
            <a:r>
              <a:rPr lang="en-US" dirty="0"/>
              <a:t>Then we’ll share in 5 minutes.</a:t>
            </a:r>
          </a:p>
        </p:txBody>
      </p:sp>
      <p:sp>
        <p:nvSpPr>
          <p:cNvPr id="4" name="Slide Number Placeholder 3">
            <a:extLst>
              <a:ext uri="{FF2B5EF4-FFF2-40B4-BE49-F238E27FC236}">
                <a16:creationId xmlns:a16="http://schemas.microsoft.com/office/drawing/2014/main" id="{91780C67-21AB-24E1-054C-BC2A4BD44279}"/>
              </a:ext>
            </a:extLst>
          </p:cNvPr>
          <p:cNvSpPr>
            <a:spLocks noGrp="1"/>
          </p:cNvSpPr>
          <p:nvPr>
            <p:ph type="sldNum" sz="quarter" idx="5"/>
          </p:nvPr>
        </p:nvSpPr>
        <p:spPr/>
        <p:txBody>
          <a:bodyPr/>
          <a:lstStyle/>
          <a:p>
            <a:fld id="{2C2909E7-7C9B-4ED8-A3C1-3F83B29F8CF0}" type="slidenum">
              <a:rPr lang="en-US" smtClean="0"/>
              <a:t>13</a:t>
            </a:fld>
            <a:endParaRPr lang="en-US" dirty="0"/>
          </a:p>
        </p:txBody>
      </p:sp>
    </p:spTree>
    <p:extLst>
      <p:ext uri="{BB962C8B-B14F-4D97-AF65-F5344CB8AC3E}">
        <p14:creationId xmlns:p14="http://schemas.microsoft.com/office/powerpoint/2010/main" val="2084805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0:38 – 0:53 | REVIEW &amp; DISCUSSION</a:t>
            </a:r>
          </a:p>
          <a:p>
            <a:endParaRPr lang="en-US" b="1" dirty="0"/>
          </a:p>
          <a:p>
            <a:r>
              <a:rPr lang="en-US" i="1" dirty="0"/>
              <a:t>Let’s hear one action you’ve written down for this week. Just one sentence—what will you do?”</a:t>
            </a:r>
            <a:endParaRPr lang="en-US" dirty="0"/>
          </a:p>
          <a:p>
            <a:endParaRPr lang="en-US" dirty="0"/>
          </a:p>
          <a:p>
            <a:r>
              <a:rPr lang="en-US" dirty="0"/>
              <a:t>1- Go around the room quickly so everyone can share. Keep it brisk.</a:t>
            </a:r>
          </a:p>
          <a:p>
            <a:r>
              <a:rPr lang="en-US" dirty="0"/>
              <a:t>OR</a:t>
            </a:r>
          </a:p>
          <a:p>
            <a:r>
              <a:rPr lang="en-US" dirty="0"/>
              <a:t>2- 1 person from each table.</a:t>
            </a:r>
          </a:p>
          <a:p>
            <a:endParaRPr lang="en-US" dirty="0"/>
          </a:p>
          <a:p>
            <a:r>
              <a:rPr lang="en-US" dirty="0"/>
              <a:t>Notice how specific and doable these are—this is how you build momentum.”</a:t>
            </a:r>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t>Notes:</a:t>
            </a:r>
            <a:endParaRPr lang="en-US" dirty="0"/>
          </a:p>
          <a:p>
            <a:r>
              <a:rPr lang="en-US" dirty="0"/>
              <a:t>Invite volunteers to share one action item they’re committing to.</a:t>
            </a:r>
          </a:p>
          <a:p>
            <a:r>
              <a:rPr lang="en-US" dirty="0"/>
              <a:t>Encourage peer applause/support—it reinforces accountability.</a:t>
            </a:r>
          </a:p>
          <a:p>
            <a:r>
              <a:rPr lang="en-US" dirty="0"/>
              <a:t>Remind them: don’t try to do everything—choose one small win for this week to build momentum.</a:t>
            </a:r>
          </a:p>
          <a:p>
            <a:endParaRPr lang="en-US" dirty="0"/>
          </a:p>
          <a:p>
            <a:endParaRPr lang="en-US" dirty="0"/>
          </a:p>
          <a:p>
            <a:endParaRPr lang="en-US" dirty="0"/>
          </a:p>
          <a:p>
            <a:endParaRPr lang="en-US" dirty="0"/>
          </a:p>
          <a:p>
            <a:endParaRPr lang="en-US" dirty="0"/>
          </a:p>
          <a:p>
            <a:r>
              <a:rPr lang="en-US" dirty="0"/>
              <a:t>Share time!!</a:t>
            </a:r>
          </a:p>
          <a:p>
            <a:endParaRPr lang="en-US" dirty="0"/>
          </a:p>
          <a:p>
            <a:r>
              <a:rPr lang="en-US" dirty="0"/>
              <a:t>Now you should have at least one action item you can commit to and complete by the first week, the first month, and the end of the quarter. This is where SMART comes in. Pick an action you, not your neighbor, can accomplish. Now please share. You may have the perfect idea for your neighbor or stimulate an even better idea.</a:t>
            </a:r>
          </a:p>
          <a:p>
            <a:pPr defTabSz="934974">
              <a:defRPr/>
            </a:pPr>
            <a:r>
              <a:rPr lang="en-US" dirty="0"/>
              <a:t>Time to turn intention into motion. Write down one thing you’ll do this week. Then a SMART goal to complete in 30 days. Finally, name a milestone to reach in 90 days that will make you feel proud. Keep it specific and achievable.</a:t>
            </a:r>
          </a:p>
          <a:p>
            <a:pPr defTabSz="934974">
              <a:defRPr/>
            </a:pPr>
            <a:r>
              <a:rPr lang="en-US" dirty="0"/>
              <a:t>Take five minutes to discuss this with your table members. Talk with your group about how to put your spark into action. What could it look like in real life? What’s one doable step? What might hold you back—and how will you plan around it?</a:t>
            </a:r>
          </a:p>
          <a:p>
            <a:r>
              <a:rPr lang="en-US" dirty="0"/>
              <a:t>Then we’ll share in 5 minutes.</a:t>
            </a:r>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14</a:t>
            </a:fld>
            <a:endParaRPr lang="en-US" dirty="0"/>
          </a:p>
        </p:txBody>
      </p:sp>
    </p:spTree>
    <p:extLst>
      <p:ext uri="{BB962C8B-B14F-4D97-AF65-F5344CB8AC3E}">
        <p14:creationId xmlns:p14="http://schemas.microsoft.com/office/powerpoint/2010/main" val="3130378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2AB5A-CD1D-7F62-92CE-694A58DDC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C8566-5498-1DCA-9BC3-8F78D915A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81264-F65B-6647-A090-3F5A945F2DE0}"/>
              </a:ext>
            </a:extLst>
          </p:cNvPr>
          <p:cNvSpPr>
            <a:spLocks noGrp="1"/>
          </p:cNvSpPr>
          <p:nvPr>
            <p:ph type="body" idx="1"/>
          </p:nvPr>
        </p:nvSpPr>
        <p:spPr/>
        <p:txBody>
          <a:bodyPr/>
          <a:lstStyle/>
          <a:p>
            <a:pPr defTabSz="934974">
              <a:defRPr/>
            </a:pPr>
            <a:endParaRPr lang="en-US" dirty="0"/>
          </a:p>
          <a:p>
            <a:pPr defTabSz="934974">
              <a:defRPr/>
            </a:pPr>
            <a:r>
              <a:rPr lang="en-US" dirty="0"/>
              <a:t>Which of these quick wins resonates with you most right now? Circle it or star it on your page.”</a:t>
            </a:r>
          </a:p>
          <a:p>
            <a:pPr defTabSz="934974">
              <a:defRPr/>
            </a:pPr>
            <a:endParaRPr lang="en-US" dirty="0"/>
          </a:p>
          <a:p>
            <a:pPr defTabSz="934974">
              <a:defRPr/>
            </a:pPr>
            <a:r>
              <a:rPr lang="en-US" dirty="0"/>
              <a:t>Then ask: </a:t>
            </a:r>
            <a:r>
              <a:rPr lang="en-US" i="1" dirty="0"/>
              <a:t>“Who would like to share their chosen quick win?”</a:t>
            </a:r>
            <a:endParaRPr lang="en-US" dirty="0"/>
          </a:p>
          <a:p>
            <a:pPr defTabSz="934974">
              <a:defRPr/>
            </a:pPr>
            <a:endParaRPr lang="en-US" dirty="0"/>
          </a:p>
          <a:p>
            <a:pPr defTabSz="934974">
              <a:defRPr/>
            </a:pPr>
            <a:r>
              <a:rPr lang="en-US" dirty="0"/>
              <a:t>Time to turn intention into motion. Write down one thing you’ll do this week. Then a SMART goal to complete in 30 days. Finally, name a milestone to reach in 90 days that will make you feel proud. Keep it specific and achievable.</a:t>
            </a:r>
          </a:p>
        </p:txBody>
      </p:sp>
      <p:sp>
        <p:nvSpPr>
          <p:cNvPr id="4" name="Slide Number Placeholder 3">
            <a:extLst>
              <a:ext uri="{FF2B5EF4-FFF2-40B4-BE49-F238E27FC236}">
                <a16:creationId xmlns:a16="http://schemas.microsoft.com/office/drawing/2014/main" id="{3529BC64-6F19-61FC-078D-E9BD6CD6B7D2}"/>
              </a:ext>
            </a:extLst>
          </p:cNvPr>
          <p:cNvSpPr>
            <a:spLocks noGrp="1"/>
          </p:cNvSpPr>
          <p:nvPr>
            <p:ph type="sldNum" sz="quarter" idx="5"/>
          </p:nvPr>
        </p:nvSpPr>
        <p:spPr/>
        <p:txBody>
          <a:bodyPr/>
          <a:lstStyle/>
          <a:p>
            <a:fld id="{2C2909E7-7C9B-4ED8-A3C1-3F83B29F8CF0}" type="slidenum">
              <a:rPr lang="en-US" smtClean="0"/>
              <a:t>15</a:t>
            </a:fld>
            <a:endParaRPr lang="en-US" dirty="0"/>
          </a:p>
        </p:txBody>
      </p:sp>
    </p:spTree>
    <p:extLst>
      <p:ext uri="{BB962C8B-B14F-4D97-AF65-F5344CB8AC3E}">
        <p14:creationId xmlns:p14="http://schemas.microsoft.com/office/powerpoint/2010/main" val="393476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60D15-F457-3ECD-CA63-79413033C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C2A7A-7838-E853-43A7-301066F4C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9666D-7BB4-C2B0-8733-75290391BE24}"/>
              </a:ext>
            </a:extLst>
          </p:cNvPr>
          <p:cNvSpPr>
            <a:spLocks noGrp="1"/>
          </p:cNvSpPr>
          <p:nvPr>
            <p:ph type="body" idx="1"/>
          </p:nvPr>
        </p:nvSpPr>
        <p:spPr/>
        <p:txBody>
          <a:bodyPr/>
          <a:lstStyle/>
          <a:p>
            <a:pPr defTabSz="934974">
              <a:defRPr/>
            </a:pPr>
            <a:r>
              <a:rPr lang="en-US" dirty="0"/>
              <a:t>“Look at these 30-day ideas, which one would move you forward the most?”</a:t>
            </a:r>
          </a:p>
          <a:p>
            <a:pPr defTabSz="934974">
              <a:defRPr/>
            </a:pPr>
            <a:endParaRPr lang="en-US" dirty="0"/>
          </a:p>
          <a:p>
            <a:pPr defTabSz="934974">
              <a:defRPr/>
            </a:pPr>
            <a:r>
              <a:rPr lang="en-US" dirty="0"/>
              <a:t>Got a Better idea-Anyone?</a:t>
            </a:r>
          </a:p>
          <a:p>
            <a:pPr defTabSz="934974">
              <a:defRPr/>
            </a:pPr>
            <a:endParaRPr lang="en-US" dirty="0"/>
          </a:p>
          <a:p>
            <a:pPr defTabSz="934974">
              <a:defRPr/>
            </a:pPr>
            <a:r>
              <a:rPr lang="en-US" dirty="0"/>
              <a:t>Link it back to your spark!</a:t>
            </a:r>
          </a:p>
          <a:p>
            <a:pPr defTabSz="934974">
              <a:defRPr/>
            </a:pPr>
            <a:endParaRPr lang="en-US" dirty="0"/>
          </a:p>
          <a:p>
            <a:pPr defTabSz="934974">
              <a:defRPr/>
            </a:pPr>
            <a:endParaRPr lang="en-US" dirty="0"/>
          </a:p>
          <a:p>
            <a:pPr defTabSz="934974">
              <a:defRPr/>
            </a:pPr>
            <a:endParaRPr lang="en-US" dirty="0"/>
          </a:p>
          <a:p>
            <a:pPr defTabSz="934974">
              <a:defRPr/>
            </a:pPr>
            <a:endParaRPr lang="en-US" dirty="0"/>
          </a:p>
        </p:txBody>
      </p:sp>
      <p:sp>
        <p:nvSpPr>
          <p:cNvPr id="4" name="Slide Number Placeholder 3">
            <a:extLst>
              <a:ext uri="{FF2B5EF4-FFF2-40B4-BE49-F238E27FC236}">
                <a16:creationId xmlns:a16="http://schemas.microsoft.com/office/drawing/2014/main" id="{1B767902-27B8-935D-A18C-50E98927A47D}"/>
              </a:ext>
            </a:extLst>
          </p:cNvPr>
          <p:cNvSpPr>
            <a:spLocks noGrp="1"/>
          </p:cNvSpPr>
          <p:nvPr>
            <p:ph type="sldNum" sz="quarter" idx="5"/>
          </p:nvPr>
        </p:nvSpPr>
        <p:spPr/>
        <p:txBody>
          <a:bodyPr/>
          <a:lstStyle/>
          <a:p>
            <a:fld id="{2C2909E7-7C9B-4ED8-A3C1-3F83B29F8CF0}" type="slidenum">
              <a:rPr lang="en-US" smtClean="0"/>
              <a:t>16</a:t>
            </a:fld>
            <a:endParaRPr lang="en-US" dirty="0"/>
          </a:p>
        </p:txBody>
      </p:sp>
    </p:spTree>
    <p:extLst>
      <p:ext uri="{BB962C8B-B14F-4D97-AF65-F5344CB8AC3E}">
        <p14:creationId xmlns:p14="http://schemas.microsoft.com/office/powerpoint/2010/main" val="1085480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F6E2-92CB-9ABE-10B8-B75B18E8A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8F4A6-A406-EB10-2774-EDD9B6C8E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E2F56-0F4F-CC52-7195-73B4BCC8F849}"/>
              </a:ext>
            </a:extLst>
          </p:cNvPr>
          <p:cNvSpPr>
            <a:spLocks noGrp="1"/>
          </p:cNvSpPr>
          <p:nvPr>
            <p:ph type="body" idx="1"/>
          </p:nvPr>
        </p:nvSpPr>
        <p:spPr/>
        <p:txBody>
          <a:bodyPr/>
          <a:lstStyle/>
          <a:p>
            <a:pPr defTabSz="934974">
              <a:defRPr/>
            </a:pPr>
            <a:endParaRPr lang="en-US" dirty="0"/>
          </a:p>
          <a:p>
            <a:pPr defTabSz="934974">
              <a:defRPr/>
            </a:pPr>
            <a:endParaRPr lang="en-US" dirty="0"/>
          </a:p>
          <a:p>
            <a:pPr defTabSz="934974">
              <a:defRPr/>
            </a:pPr>
            <a:endParaRPr lang="en-US" dirty="0"/>
          </a:p>
          <a:p>
            <a:pPr defTabSz="934974">
              <a:defRPr/>
            </a:pPr>
            <a:endParaRPr lang="en-US" dirty="0"/>
          </a:p>
          <a:p>
            <a:pPr defTabSz="934974">
              <a:defRPr/>
            </a:pPr>
            <a:r>
              <a:rPr lang="en-US" dirty="0"/>
              <a:t>Time to turn intention into motion. Write down one thing you’ll do this week. Then a SMART goal to complete in 30 days. Finally, name a milestone to reach in 90 days that will make you feel proud. Keep it specific and achievable.</a:t>
            </a:r>
          </a:p>
          <a:p>
            <a:pPr defTabSz="934974">
              <a:defRPr/>
            </a:pPr>
            <a:r>
              <a:rPr lang="en-US" dirty="0"/>
              <a:t>Take five minutes to discuss this with your table members. Talk with your group about how to put your spark into action. What could it look like in real life? What’s one doable step? What might hold you back—and how will you plan around it?</a:t>
            </a:r>
          </a:p>
          <a:p>
            <a:r>
              <a:rPr lang="en-US" dirty="0"/>
              <a:t>Then we’ll share in 5 minutes.</a:t>
            </a:r>
          </a:p>
        </p:txBody>
      </p:sp>
      <p:sp>
        <p:nvSpPr>
          <p:cNvPr id="4" name="Slide Number Placeholder 3">
            <a:extLst>
              <a:ext uri="{FF2B5EF4-FFF2-40B4-BE49-F238E27FC236}">
                <a16:creationId xmlns:a16="http://schemas.microsoft.com/office/drawing/2014/main" id="{0424D9BB-0048-CB3F-608F-AD132753051C}"/>
              </a:ext>
            </a:extLst>
          </p:cNvPr>
          <p:cNvSpPr>
            <a:spLocks noGrp="1"/>
          </p:cNvSpPr>
          <p:nvPr>
            <p:ph type="sldNum" sz="quarter" idx="5"/>
          </p:nvPr>
        </p:nvSpPr>
        <p:spPr/>
        <p:txBody>
          <a:bodyPr/>
          <a:lstStyle/>
          <a:p>
            <a:fld id="{2C2909E7-7C9B-4ED8-A3C1-3F83B29F8CF0}" type="slidenum">
              <a:rPr lang="en-US" smtClean="0"/>
              <a:t>17</a:t>
            </a:fld>
            <a:endParaRPr lang="en-US" dirty="0"/>
          </a:p>
        </p:txBody>
      </p:sp>
    </p:spTree>
    <p:extLst>
      <p:ext uri="{BB962C8B-B14F-4D97-AF65-F5344CB8AC3E}">
        <p14:creationId xmlns:p14="http://schemas.microsoft.com/office/powerpoint/2010/main" val="33620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0:52 – 0:55 | Accountability Matters!! </a:t>
            </a:r>
          </a:p>
          <a:p>
            <a:endParaRPr lang="en-US" dirty="0"/>
          </a:p>
          <a:p>
            <a:endParaRPr lang="en-US" dirty="0"/>
          </a:p>
          <a:p>
            <a:r>
              <a:rPr lang="en-US" dirty="0"/>
              <a:t>Share how accountability has impacted your own writing life (critique partners, groups, newsletters).</a:t>
            </a:r>
          </a:p>
          <a:p>
            <a:r>
              <a:rPr lang="en-US" dirty="0"/>
              <a:t>Offer options: partners, online groups, reminders.</a:t>
            </a:r>
          </a:p>
          <a:p>
            <a:r>
              <a:rPr lang="en-US" dirty="0"/>
              <a:t>Challenge them to identify at least one accountability partner before leaving the conference.</a:t>
            </a:r>
          </a:p>
          <a:p>
            <a:pPr defTabSz="934974">
              <a:defRPr/>
            </a:pPr>
            <a:endParaRPr lang="en-US" dirty="0"/>
          </a:p>
          <a:p>
            <a:pPr defTabSz="934974">
              <a:defRPr/>
            </a:pPr>
            <a:endParaRPr lang="en-US" dirty="0"/>
          </a:p>
          <a:p>
            <a:pPr defTabSz="934974">
              <a:defRPr/>
            </a:pPr>
            <a:endParaRPr lang="en-US" dirty="0"/>
          </a:p>
          <a:p>
            <a:pPr defTabSz="934974">
              <a:defRPr/>
            </a:pPr>
            <a:endParaRPr lang="en-US" dirty="0"/>
          </a:p>
          <a:p>
            <a:pPr defTabSz="934974">
              <a:defRPr/>
            </a:pPr>
            <a:endParaRPr lang="en-US" dirty="0"/>
          </a:p>
          <a:p>
            <a:pPr defTabSz="934974">
              <a:defRPr/>
            </a:pPr>
            <a:r>
              <a:rPr lang="en-US" dirty="0"/>
              <a:t>We don’t grow alone. Accountability helps dreams stick. Choose what will support you: A critique partner? An app like Trello? A calendar habit? Name it here—and consider connecting with someone in this room to check in with.</a:t>
            </a:r>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18</a:t>
            </a:fld>
            <a:endParaRPr lang="en-US" dirty="0"/>
          </a:p>
        </p:txBody>
      </p:sp>
    </p:spTree>
    <p:extLst>
      <p:ext uri="{BB962C8B-B14F-4D97-AF65-F5344CB8AC3E}">
        <p14:creationId xmlns:p14="http://schemas.microsoft.com/office/powerpoint/2010/main" val="2762837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0:55 – 0:58 | Your Commitment</a:t>
            </a:r>
          </a:p>
          <a:p>
            <a:endParaRPr lang="en-US" dirty="0"/>
          </a:p>
          <a:p>
            <a:endParaRPr lang="en-US" dirty="0"/>
          </a:p>
          <a:p>
            <a:r>
              <a:rPr lang="en-US" dirty="0"/>
              <a:t>Turn to a neighbor and say it out loud.</a:t>
            </a:r>
          </a:p>
          <a:p>
            <a:endParaRPr lang="en-US" dirty="0"/>
          </a:p>
          <a:p>
            <a:r>
              <a:rPr lang="en-US" dirty="0"/>
              <a:t>Now: write down one action for this week and why it matters. </a:t>
            </a:r>
          </a:p>
          <a:p>
            <a:endParaRPr lang="en-US" dirty="0"/>
          </a:p>
          <a:p>
            <a:pPr defTabSz="934974">
              <a:defRPr/>
            </a:pPr>
            <a:r>
              <a:rPr lang="en-US" dirty="0"/>
              <a:t>POST</a:t>
            </a:r>
            <a:r>
              <a:rPr lang="en-US" baseline="0" dirty="0"/>
              <a:t> YOUR WHY!</a:t>
            </a:r>
          </a:p>
          <a:p>
            <a:pPr defTabSz="934974">
              <a:defRPr/>
            </a:pPr>
            <a:endParaRPr lang="en-US" baseline="0" dirty="0"/>
          </a:p>
          <a:p>
            <a:pPr defTabSz="934974">
              <a:defRPr/>
            </a:pPr>
            <a:r>
              <a:rPr lang="en-US" baseline="0" dirty="0"/>
              <a:t>ON YOUR REFRIGERATOR</a:t>
            </a:r>
          </a:p>
          <a:p>
            <a:pPr defTabSz="934974">
              <a:defRPr/>
            </a:pPr>
            <a:endParaRPr lang="en-US" baseline="0" dirty="0"/>
          </a:p>
          <a:p>
            <a:pPr defTabSz="934974">
              <a:defRPr/>
            </a:pPr>
            <a:r>
              <a:rPr lang="en-US" baseline="0" dirty="0"/>
              <a:t>ON YOUR SCREEN SAVER</a:t>
            </a:r>
          </a:p>
          <a:p>
            <a:pPr defTabSz="934974">
              <a:defRPr/>
            </a:pPr>
            <a:endParaRPr lang="en-US" baseline="0" dirty="0"/>
          </a:p>
          <a:p>
            <a:pPr defTabSz="934974">
              <a:defRPr/>
            </a:pPr>
            <a:r>
              <a:rPr lang="en-US" baseline="0" dirty="0"/>
              <a:t>ON YOUR MONITOR</a:t>
            </a:r>
            <a:endParaRPr lang="en-US" dirty="0"/>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19</a:t>
            </a:fld>
            <a:endParaRPr lang="en-US" dirty="0"/>
          </a:p>
        </p:txBody>
      </p:sp>
    </p:spTree>
    <p:extLst>
      <p:ext uri="{BB962C8B-B14F-4D97-AF65-F5344CB8AC3E}">
        <p14:creationId xmlns:p14="http://schemas.microsoft.com/office/powerpoint/2010/main" val="213726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2</a:t>
            </a:fld>
            <a:endParaRPr lang="en-US" dirty="0"/>
          </a:p>
        </p:txBody>
      </p:sp>
    </p:spTree>
    <p:extLst>
      <p:ext uri="{BB962C8B-B14F-4D97-AF65-F5344CB8AC3E}">
        <p14:creationId xmlns:p14="http://schemas.microsoft.com/office/powerpoint/2010/main" val="3793613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0:58 – 1:00 | You’re Unstuck &amp; Unstoppable! </a:t>
            </a:r>
          </a:p>
          <a:p>
            <a:endParaRPr lang="en-US" b="1" dirty="0"/>
          </a:p>
          <a:p>
            <a:endParaRPr lang="en-US" b="1" dirty="0"/>
          </a:p>
          <a:p>
            <a:pPr>
              <a:lnSpc>
                <a:spcPct val="200000"/>
              </a:lnSpc>
            </a:pPr>
            <a:r>
              <a:rPr lang="en-US" dirty="0">
                <a:latin typeface="Times New Roman" panose="02020603050405020304" pitchFamily="18" charset="0"/>
                <a:cs typeface="Times New Roman" panose="02020603050405020304" pitchFamily="18" charset="0"/>
              </a:rPr>
              <a:t>When I walked into my first RWA conference back in 1997, I had no idea those moments would shape my career. Every year I left with inspiration—but what made the difference was turning that spark into action. Today, you’ve done the same. You’ve captured your conference energy and built a plan to carry it forward. Keep that plan close, take one step this week, and remember—you don’t just have ideas anymore. You have momentum. You are unstuck and unstoppable.</a:t>
            </a:r>
          </a:p>
          <a:p>
            <a:pPr>
              <a:lnSpc>
                <a:spcPct val="200000"/>
              </a:lnSpc>
            </a:pPr>
            <a:endParaRPr lang="en-US" dirty="0">
              <a:latin typeface="Times New Roman" panose="02020603050405020304" pitchFamily="18" charset="0"/>
              <a:cs typeface="Times New Roman" panose="02020603050405020304" pitchFamily="18" charset="0"/>
            </a:endParaRPr>
          </a:p>
          <a:p>
            <a:pPr>
              <a:lnSpc>
                <a:spcPct val="200000"/>
              </a:lnSpc>
            </a:pPr>
            <a:r>
              <a:rPr lang="en-US" dirty="0"/>
              <a:t>✨ </a:t>
            </a:r>
            <a:r>
              <a:rPr lang="en-US" i="1" dirty="0"/>
              <a:t>“Don’t just collect inspiration—turn it into action, and you’ll be unstoppable.”</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20</a:t>
            </a:fld>
            <a:endParaRPr lang="en-US" dirty="0"/>
          </a:p>
        </p:txBody>
      </p:sp>
    </p:spTree>
    <p:extLst>
      <p:ext uri="{BB962C8B-B14F-4D97-AF65-F5344CB8AC3E}">
        <p14:creationId xmlns:p14="http://schemas.microsoft.com/office/powerpoint/2010/main" val="3472647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2909E7-7C9B-4ED8-A3C1-3F83B29F8CF0}" type="slidenum">
              <a:rPr lang="en-US" smtClean="0"/>
              <a:t>21</a:t>
            </a:fld>
            <a:endParaRPr lang="en-US" dirty="0"/>
          </a:p>
        </p:txBody>
      </p:sp>
    </p:spTree>
    <p:extLst>
      <p:ext uri="{BB962C8B-B14F-4D97-AF65-F5344CB8AC3E}">
        <p14:creationId xmlns:p14="http://schemas.microsoft.com/office/powerpoint/2010/main" val="276322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 – 0:03 | Welcome &amp; Purpose</a:t>
            </a:r>
          </a:p>
          <a:p>
            <a:r>
              <a:rPr lang="en-US" i="1" dirty="0"/>
              <a:t>Thank you so much for choosing to spend this hour with me. But I’m merely your guide because this workshop is for you.</a:t>
            </a:r>
          </a:p>
          <a:p>
            <a:endParaRPr lang="en-US" i="1" dirty="0"/>
          </a:p>
          <a:p>
            <a:r>
              <a:rPr lang="en-US" i="1" dirty="0"/>
              <a:t>I went to my first RWA conference in 1997, in Orlando, Florida. I was starstruck—authors I’d admired for years were suddenly right there in front of me. I came home buzzing with ideas. At that point, I’d already written ten romance novels, but I still felt like a sponge, soaking up everything. Some ideas I used right away, but a lot slipped through the cracks once life took over.</a:t>
            </a:r>
            <a:endParaRPr lang="en-US" dirty="0"/>
          </a:p>
          <a:p>
            <a:r>
              <a:rPr lang="en-US" i="1" dirty="0"/>
              <a:t>I kept going back, year after year, until I finaled in the Golden Heart in 2019</a:t>
            </a:r>
            <a:r>
              <a:rPr lang="en-US" b="1" i="1" dirty="0"/>
              <a:t>. Every time I came home with at least one nugget </a:t>
            </a:r>
            <a:r>
              <a:rPr lang="en-US" i="1" dirty="0"/>
              <a:t>that made a difference in my writing. </a:t>
            </a:r>
          </a:p>
          <a:p>
            <a:endParaRPr lang="en-US" i="1" dirty="0"/>
          </a:p>
          <a:p>
            <a:r>
              <a:rPr lang="en-US" i="1" dirty="0"/>
              <a:t>But I had friends who weren’t as lucky. They’d say, “I meant to… but I never got around to it.” They left conferences just as excited, but without a plan, they stalled out. And that’s why I created this workshop—so this year you don’t just leave here with inspiration, you leave with a 90-day plan you can actually put into action.</a:t>
            </a:r>
            <a:endParaRPr lang="en-US" dirty="0"/>
          </a:p>
          <a:p>
            <a:endParaRPr lang="en-US" b="1" dirty="0"/>
          </a:p>
          <a:p>
            <a:r>
              <a:rPr lang="en-US" b="1" i="1" dirty="0">
                <a:solidFill>
                  <a:schemeClr val="bg1"/>
                </a:solidFill>
              </a:rPr>
              <a:t>Success is not for the chosen few, it’s for the few who choose it." </a:t>
            </a:r>
          </a:p>
          <a:p>
            <a:endParaRPr lang="en-US" b="1" i="1" dirty="0">
              <a:solidFill>
                <a:schemeClr val="bg1"/>
              </a:solidFill>
            </a:endParaRPr>
          </a:p>
          <a:p>
            <a:endParaRPr lang="en-US" b="1" i="1" dirty="0">
              <a:solidFill>
                <a:schemeClr val="bg1"/>
              </a:solidFill>
            </a:endParaRPr>
          </a:p>
          <a:p>
            <a:r>
              <a:rPr lang="en-US" dirty="0"/>
              <a:t>Today is about moving from inspiration to action.”</a:t>
            </a:r>
            <a:endParaRPr lang="en-US" b="1" dirty="0"/>
          </a:p>
        </p:txBody>
      </p:sp>
      <p:sp>
        <p:nvSpPr>
          <p:cNvPr id="4" name="Slide Number Placeholder 3"/>
          <p:cNvSpPr>
            <a:spLocks noGrp="1"/>
          </p:cNvSpPr>
          <p:nvPr>
            <p:ph type="sldNum" sz="quarter" idx="5"/>
          </p:nvPr>
        </p:nvSpPr>
        <p:spPr/>
        <p:txBody>
          <a:bodyPr/>
          <a:lstStyle/>
          <a:p>
            <a:fld id="{2C2909E7-7C9B-4ED8-A3C1-3F83B29F8CF0}" type="slidenum">
              <a:rPr lang="en-US" smtClean="0"/>
              <a:t>3</a:t>
            </a:fld>
            <a:endParaRPr lang="en-US" dirty="0"/>
          </a:p>
        </p:txBody>
      </p:sp>
    </p:spTree>
    <p:extLst>
      <p:ext uri="{BB962C8B-B14F-4D97-AF65-F5344CB8AC3E}">
        <p14:creationId xmlns:p14="http://schemas.microsoft.com/office/powerpoint/2010/main" val="88218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0:03 – 0:05 | WHAT YOU’LL WALK AWAY WITH (Slide 3)</a:t>
            </a:r>
            <a:endParaRPr lang="en-US" dirty="0"/>
          </a:p>
          <a:p>
            <a:endParaRPr lang="en-US" dirty="0"/>
          </a:p>
          <a:p>
            <a:pPr defTabSz="934974">
              <a:defRPr/>
            </a:pPr>
            <a:r>
              <a:rPr lang="en-US" i="1" dirty="0">
                <a:solidFill>
                  <a:schemeClr val="bg1"/>
                </a:solidFill>
              </a:rPr>
              <a:t>The key is not to prioritize what's on your schedule, but to schedule your priorities." — Stephen Covey</a:t>
            </a:r>
            <a:endParaRPr lang="en-US" dirty="0">
              <a:latin typeface="Times New Roman" panose="02020603050405020304" pitchFamily="18" charset="0"/>
              <a:cs typeface="Times New Roman" panose="02020603050405020304" pitchFamily="18" charset="0"/>
            </a:endParaRPr>
          </a:p>
          <a:p>
            <a:pPr defTabSz="934974">
              <a:defRPr/>
            </a:pPr>
            <a:endParaRPr lang="en-US" dirty="0">
              <a:latin typeface="Times New Roman" panose="02020603050405020304" pitchFamily="18" charset="0"/>
              <a:cs typeface="Times New Roman" panose="02020603050405020304" pitchFamily="18" charset="0"/>
            </a:endParaRPr>
          </a:p>
          <a:p>
            <a:pPr defTabSz="934974">
              <a:defRPr/>
            </a:pPr>
            <a:r>
              <a:rPr lang="en-US" dirty="0">
                <a:latin typeface="Times New Roman" panose="02020603050405020304" pitchFamily="18" charset="0"/>
                <a:cs typeface="Times New Roman" panose="02020603050405020304" pitchFamily="18" charset="0"/>
              </a:rPr>
              <a:t>WRITING IS A CHOICE!</a:t>
            </a:r>
          </a:p>
          <a:p>
            <a:pPr defTabSz="934974">
              <a:defRPr/>
            </a:pPr>
            <a:endParaRPr lang="en-US" dirty="0">
              <a:latin typeface="Times New Roman" panose="02020603050405020304" pitchFamily="18" charset="0"/>
              <a:cs typeface="Times New Roman" panose="02020603050405020304" pitchFamily="18" charset="0"/>
            </a:endParaRPr>
          </a:p>
          <a:p>
            <a:pPr defTabSz="934974">
              <a:defRPr/>
            </a:pPr>
            <a:r>
              <a:rPr lang="en-US" dirty="0">
                <a:latin typeface="Times New Roman" panose="02020603050405020304" pitchFamily="18" charset="0"/>
                <a:cs typeface="Times New Roman" panose="02020603050405020304" pitchFamily="18" charset="0"/>
              </a:rPr>
              <a:t>You’ll walk away with the effort you put into that piece of paper I gave you!</a:t>
            </a:r>
          </a:p>
          <a:p>
            <a:endParaRPr lang="en-US" dirty="0"/>
          </a:p>
          <a:p>
            <a:pPr defTabSz="934974">
              <a:defRPr/>
            </a:pPr>
            <a:r>
              <a:rPr lang="en-US" dirty="0">
                <a:latin typeface="Times New Roman" panose="02020603050405020304" pitchFamily="18" charset="0"/>
                <a:cs typeface="Times New Roman" panose="02020603050405020304" pitchFamily="18" charset="0"/>
              </a:rPr>
              <a:t>No matter what your targeted goals are, you’re excited about what you just learned.</a:t>
            </a:r>
          </a:p>
          <a:p>
            <a:pPr defTabSz="934974">
              <a:defRPr/>
            </a:pPr>
            <a:r>
              <a:rPr lang="en-US" dirty="0">
                <a:latin typeface="Times New Roman" panose="02020603050405020304" pitchFamily="18" charset="0"/>
                <a:cs typeface="Times New Roman" panose="02020603050405020304" pitchFamily="18" charset="0"/>
              </a:rPr>
              <a:t>Let’s put it into action so at the end of 2026 and next conference you have something in your achievement purse and not I fizzled, farted, and failed!</a:t>
            </a:r>
          </a:p>
          <a:p>
            <a:pPr defTabSz="934974">
              <a:defRPr/>
            </a:pPr>
            <a:endParaRPr lang="en-US" dirty="0">
              <a:latin typeface="Times New Roman" panose="02020603050405020304" pitchFamily="18" charset="0"/>
              <a:cs typeface="Times New Roman" panose="02020603050405020304" pitchFamily="18" charset="0"/>
            </a:endParaRPr>
          </a:p>
          <a:p>
            <a:pPr defTabSz="934974">
              <a:defRPr/>
            </a:pPr>
            <a:r>
              <a:rPr lang="en-US" dirty="0">
                <a:latin typeface="Times New Roman" panose="02020603050405020304" pitchFamily="18" charset="0"/>
                <a:cs typeface="Times New Roman" panose="02020603050405020304" pitchFamily="18" charset="0"/>
              </a:rPr>
              <a:t>Because once we go home, real life hits.</a:t>
            </a:r>
          </a:p>
          <a:p>
            <a:pPr defTabSz="934974">
              <a:defRPr/>
            </a:pPr>
            <a:endParaRPr lang="en-US" dirty="0">
              <a:latin typeface="Times New Roman" panose="02020603050405020304" pitchFamily="18" charset="0"/>
              <a:cs typeface="Times New Roman" panose="02020603050405020304" pitchFamily="18" charset="0"/>
            </a:endParaRPr>
          </a:p>
          <a:p>
            <a:pPr defTabSz="934974">
              <a:defRPr/>
            </a:pPr>
            <a:r>
              <a:rPr lang="en-US" dirty="0">
                <a:latin typeface="Times New Roman" panose="02020603050405020304" pitchFamily="18" charset="0"/>
                <a:cs typeface="Times New Roman" panose="02020603050405020304" pitchFamily="18" charset="0"/>
              </a:rPr>
              <a:t>I have print copies for you or download them</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pPr defTabSz="934974">
              <a:defRPr/>
            </a:pPr>
            <a:r>
              <a:rPr lang="en-US" dirty="0">
                <a:latin typeface="Times New Roman" panose="02020603050405020304" pitchFamily="18" charset="0"/>
                <a:cs typeface="Times New Roman" panose="02020603050405020304" pitchFamily="18" charset="0"/>
              </a:rPr>
              <a:t>But let’s make this focus—this idea a success</a:t>
            </a:r>
          </a:p>
          <a:p>
            <a:pPr defTabSz="934974">
              <a:defRPr/>
            </a:pPr>
            <a:endParaRPr lang="en-US" dirty="0">
              <a:latin typeface="Times New Roman" panose="02020603050405020304" pitchFamily="18" charset="0"/>
              <a:cs typeface="Times New Roman" panose="02020603050405020304" pitchFamily="18" charset="0"/>
            </a:endParaRPr>
          </a:p>
          <a:p>
            <a:r>
              <a:rPr lang="en-US" dirty="0"/>
              <a:t>While we’re focusing on the big picture, you focus on you and your idea.</a:t>
            </a:r>
          </a:p>
          <a:p>
            <a:endParaRPr lang="en-US" dirty="0"/>
          </a:p>
          <a:p>
            <a:r>
              <a:rPr lang="en-US" dirty="0"/>
              <a:t>But don’t be stingy. Share. Energy is contagious!</a:t>
            </a:r>
          </a:p>
        </p:txBody>
      </p:sp>
      <p:sp>
        <p:nvSpPr>
          <p:cNvPr id="4" name="Slide Number Placeholder 3"/>
          <p:cNvSpPr>
            <a:spLocks noGrp="1"/>
          </p:cNvSpPr>
          <p:nvPr>
            <p:ph type="sldNum" sz="quarter" idx="5"/>
          </p:nvPr>
        </p:nvSpPr>
        <p:spPr/>
        <p:txBody>
          <a:bodyPr/>
          <a:lstStyle/>
          <a:p>
            <a:fld id="{2C2909E7-7C9B-4ED8-A3C1-3F83B29F8CF0}" type="slidenum">
              <a:rPr lang="en-US" smtClean="0"/>
              <a:t>4</a:t>
            </a:fld>
            <a:endParaRPr lang="en-US" dirty="0"/>
          </a:p>
        </p:txBody>
      </p:sp>
    </p:spTree>
    <p:extLst>
      <p:ext uri="{BB962C8B-B14F-4D97-AF65-F5344CB8AC3E}">
        <p14:creationId xmlns:p14="http://schemas.microsoft.com/office/powerpoint/2010/main" val="78145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b="1" dirty="0"/>
              <a:t>0:05 – 0:08| Why Are You Here?</a:t>
            </a:r>
          </a:p>
          <a:p>
            <a:endParaRPr lang="en-US" dirty="0"/>
          </a:p>
          <a:p>
            <a:r>
              <a:rPr lang="en-US" dirty="0"/>
              <a:t>My why is to pay it forward to all the authors who have helped me along my journey</a:t>
            </a:r>
          </a:p>
          <a:p>
            <a:endParaRPr lang="en-US" dirty="0"/>
          </a:p>
          <a:p>
            <a:r>
              <a:rPr lang="en-US" dirty="0"/>
              <a:t>Pick 2-3 volunteers</a:t>
            </a:r>
          </a:p>
          <a:p>
            <a:endParaRPr lang="en-US" dirty="0"/>
          </a:p>
          <a:p>
            <a:r>
              <a:rPr lang="en-US" dirty="0"/>
              <a:t>Write your WHY on the worksheet!</a:t>
            </a:r>
          </a:p>
          <a:p>
            <a:endParaRPr lang="en-US" dirty="0"/>
          </a:p>
          <a:p>
            <a:r>
              <a:rPr lang="en-US" dirty="0"/>
              <a:t>WHY fuels the action plan</a:t>
            </a:r>
          </a:p>
          <a:p>
            <a:endParaRPr lang="en-US" dirty="0"/>
          </a:p>
          <a:p>
            <a:r>
              <a:rPr lang="en-US" i="1" dirty="0">
                <a:solidFill>
                  <a:schemeClr val="bg1"/>
                </a:solidFill>
                <a:latin typeface="Tahoma" panose="020B0604030504040204" pitchFamily="34" charset="0"/>
                <a:ea typeface="Tahoma" panose="020B0604030504040204" pitchFamily="34" charset="0"/>
                <a:cs typeface="Tahoma" panose="020B0604030504040204" pitchFamily="34" charset="0"/>
              </a:rPr>
              <a:t>Energy is contagious: either you affect people or you infect people</a:t>
            </a:r>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5</a:t>
            </a:fld>
            <a:endParaRPr lang="en-US" dirty="0"/>
          </a:p>
        </p:txBody>
      </p:sp>
    </p:spTree>
    <p:extLst>
      <p:ext uri="{BB962C8B-B14F-4D97-AF65-F5344CB8AC3E}">
        <p14:creationId xmlns:p14="http://schemas.microsoft.com/office/powerpoint/2010/main" val="2291021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b="1" dirty="0"/>
              <a:t>0:08 – 0:10 | YOUR VOICE MATTERS </a:t>
            </a:r>
            <a:endParaRPr lang="en-US" i="1" dirty="0"/>
          </a:p>
          <a:p>
            <a:pPr defTabSz="934974">
              <a:defRPr/>
            </a:pPr>
            <a:endParaRPr lang="en-US" i="1" dirty="0"/>
          </a:p>
          <a:p>
            <a:pPr defTabSz="934974">
              <a:defRPr/>
            </a:pPr>
            <a:endParaRPr lang="en-US" i="1" dirty="0"/>
          </a:p>
          <a:p>
            <a:pPr defTabSz="934974">
              <a:defRPr/>
            </a:pPr>
            <a:r>
              <a:rPr lang="en-US" i="1" dirty="0"/>
              <a:t>Before we dive into sharing, I want to remind you—this is a safe space. There are no wrong answers, and there is no dumb question. Every writer in this room has unique experiences, and your perspective might be the very thing that helps someone else. I love this Brené Brown quote because it captures that idea perfectly: when you share your story, you create space for others to share theirs. So speak up, ask questions, and know that your voice matters here.</a:t>
            </a:r>
            <a:endParaRPr lang="en-US" dirty="0"/>
          </a:p>
          <a:p>
            <a:endParaRPr lang="en-US" dirty="0"/>
          </a:p>
          <a:p>
            <a:endParaRPr lang="en-US" dirty="0"/>
          </a:p>
          <a:p>
            <a:r>
              <a:rPr lang="en-US" b="1" dirty="0"/>
              <a:t>EVERYTHING COUNTS!!!</a:t>
            </a:r>
          </a:p>
          <a:p>
            <a:endParaRPr lang="en-US" dirty="0"/>
          </a:p>
          <a:p>
            <a:pPr defTabSz="934974">
              <a:defRPr/>
            </a:pPr>
            <a:r>
              <a:rPr lang="en-US" dirty="0"/>
              <a:t>If</a:t>
            </a:r>
            <a:r>
              <a:rPr lang="en-US" baseline="0" dirty="0"/>
              <a:t> I say something or someone in this room says something that resonates with you WRITE IT ON YOUR WORKSHEET.</a:t>
            </a:r>
            <a:endParaRPr lang="en-US" dirty="0"/>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6</a:t>
            </a:fld>
            <a:endParaRPr lang="en-US" dirty="0"/>
          </a:p>
        </p:txBody>
      </p:sp>
    </p:spTree>
    <p:extLst>
      <p:ext uri="{BB962C8B-B14F-4D97-AF65-F5344CB8AC3E}">
        <p14:creationId xmlns:p14="http://schemas.microsoft.com/office/powerpoint/2010/main" val="220200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0:10 – 0:15 | What’s Lighting You Up?</a:t>
            </a:r>
          </a:p>
          <a:p>
            <a:endParaRPr lang="en-US" dirty="0"/>
          </a:p>
          <a:p>
            <a:r>
              <a:rPr lang="en-US" dirty="0"/>
              <a:t>Take a minute to jot down one key idea or insight from the conference so far.</a:t>
            </a:r>
          </a:p>
          <a:p>
            <a:endParaRPr lang="en-US" dirty="0"/>
          </a:p>
          <a:p>
            <a:r>
              <a:rPr lang="en-US" dirty="0"/>
              <a:t>2-3 Volunteers</a:t>
            </a:r>
          </a:p>
          <a:p>
            <a:endParaRPr lang="en-US" dirty="0"/>
          </a:p>
          <a:p>
            <a:r>
              <a:rPr lang="en-US" dirty="0"/>
              <a:t>Transition: “Now let’s take those sparks and turn them into action.”</a:t>
            </a:r>
          </a:p>
          <a:p>
            <a:endParaRPr lang="en-US" b="1" dirty="0"/>
          </a:p>
          <a:p>
            <a:r>
              <a:rPr lang="en-US" dirty="0"/>
              <a:t>Naming an idea helps cements it in memory and sets the stage for turning it into action.</a:t>
            </a:r>
          </a:p>
          <a:p>
            <a:endParaRPr lang="en-US" baseline="0" dirty="0"/>
          </a:p>
        </p:txBody>
      </p:sp>
      <p:sp>
        <p:nvSpPr>
          <p:cNvPr id="4" name="Slide Number Placeholder 3"/>
          <p:cNvSpPr>
            <a:spLocks noGrp="1"/>
          </p:cNvSpPr>
          <p:nvPr>
            <p:ph type="sldNum" sz="quarter" idx="5"/>
          </p:nvPr>
        </p:nvSpPr>
        <p:spPr/>
        <p:txBody>
          <a:bodyPr/>
          <a:lstStyle/>
          <a:p>
            <a:fld id="{2C2909E7-7C9B-4ED8-A3C1-3F83B29F8CF0}" type="slidenum">
              <a:rPr lang="en-US" smtClean="0"/>
              <a:t>7</a:t>
            </a:fld>
            <a:endParaRPr lang="en-US" dirty="0"/>
          </a:p>
        </p:txBody>
      </p:sp>
    </p:spTree>
    <p:extLst>
      <p:ext uri="{BB962C8B-B14F-4D97-AF65-F5344CB8AC3E}">
        <p14:creationId xmlns:p14="http://schemas.microsoft.com/office/powerpoint/2010/main" val="60374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0:15 – 0:19 | Choose Your Focus</a:t>
            </a:r>
          </a:p>
          <a:p>
            <a:endParaRPr lang="en-US" b="1" dirty="0"/>
          </a:p>
          <a:p>
            <a:r>
              <a:rPr lang="en-US" dirty="0">
                <a:solidFill>
                  <a:srgbClr val="EEB30C"/>
                </a:solidFill>
              </a:rPr>
              <a:t>✍️ </a:t>
            </a:r>
            <a:r>
              <a:rPr lang="en-US" dirty="0"/>
              <a:t>Write down: *One idea that lit up your brain</a:t>
            </a:r>
          </a:p>
          <a:p>
            <a:endParaRPr lang="en-US" b="1" dirty="0"/>
          </a:p>
          <a:p>
            <a:r>
              <a:rPr lang="en-US" dirty="0"/>
              <a:t>Just one. </a:t>
            </a:r>
          </a:p>
          <a:p>
            <a:endParaRPr lang="en-US" dirty="0"/>
          </a:p>
          <a:p>
            <a:r>
              <a:rPr lang="en-US" dirty="0"/>
              <a:t>IF</a:t>
            </a:r>
            <a:r>
              <a:rPr lang="en-US" baseline="0" dirty="0"/>
              <a:t> EVERYTHING IS A PRIORITY—NOTHING IS A PRIORITY </a:t>
            </a:r>
          </a:p>
          <a:p>
            <a:endParaRPr lang="en-US" b="1" dirty="0"/>
          </a:p>
          <a:p>
            <a:r>
              <a:rPr lang="en-US" dirty="0"/>
              <a:t>Yep, you’re going to work!</a:t>
            </a:r>
          </a:p>
          <a:p>
            <a:pPr defTabSz="934974">
              <a:defRPr/>
            </a:pPr>
            <a:r>
              <a:rPr lang="en-US" dirty="0">
                <a:latin typeface="Times New Roman" panose="02020603050405020304" pitchFamily="18" charset="0"/>
                <a:cs typeface="Times New Roman" panose="02020603050405020304" pitchFamily="18" charset="0"/>
              </a:rPr>
              <a:t>We’re going to take that spark and turn it into motion. </a:t>
            </a:r>
            <a:r>
              <a:rPr lang="en-US" dirty="0"/>
              <a:t>Now let’s get moving! Go to the table that aligns with your spark. If you shared a business insight, join the business table. If your idea was craft-related, head to that one. These small groups are where you’ll start shaping your vision.</a:t>
            </a:r>
          </a:p>
          <a:p>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Depending on the type of idea you wrote down, go to the matching table.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We’re going to work with others who chose a similar focus.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Craft? Business? Community? Not sure? That’s what the Wildcard Table is for.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This gives you a chance to connect and brainstorm around something you care about."</a:t>
            </a:r>
            <a:endParaRPr lang="en-US" dirty="0"/>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8</a:t>
            </a:fld>
            <a:endParaRPr lang="en-US" dirty="0"/>
          </a:p>
        </p:txBody>
      </p:sp>
    </p:spTree>
    <p:extLst>
      <p:ext uri="{BB962C8B-B14F-4D97-AF65-F5344CB8AC3E}">
        <p14:creationId xmlns:p14="http://schemas.microsoft.com/office/powerpoint/2010/main" val="423875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0:19 – 0:24| Vision Into Motion – Table Discussions</a:t>
            </a:r>
          </a:p>
          <a:p>
            <a:endParaRPr lang="en-US" dirty="0"/>
          </a:p>
          <a:p>
            <a:endParaRPr lang="en-US" dirty="0"/>
          </a:p>
          <a:p>
            <a:r>
              <a:rPr lang="en-US" dirty="0"/>
              <a:t>What’s the first step I can take in the next 7 days?”</a:t>
            </a:r>
          </a:p>
          <a:p>
            <a:endParaRPr lang="en-US" dirty="0"/>
          </a:p>
          <a:p>
            <a:r>
              <a:rPr lang="en-US" dirty="0"/>
              <a:t>Obstacles are normal—naming them is the first step to overcoming them.</a:t>
            </a:r>
          </a:p>
          <a:p>
            <a:endParaRPr lang="en-US" dirty="0"/>
          </a:p>
          <a:p>
            <a:r>
              <a:rPr lang="en-US" dirty="0"/>
              <a:t>Work, teenagers, life!  </a:t>
            </a:r>
          </a:p>
          <a:p>
            <a:endParaRPr lang="en-US" dirty="0"/>
          </a:p>
          <a:p>
            <a:r>
              <a:rPr lang="en-US" dirty="0"/>
              <a:t>I got up at 4:30 before my crew for a few minutes of writing time.</a:t>
            </a:r>
          </a:p>
          <a:p>
            <a:pPr defTabSz="934974">
              <a:defRPr/>
            </a:pPr>
            <a:endParaRPr lang="en-US" dirty="0"/>
          </a:p>
          <a:p>
            <a:pPr defTabSz="934974">
              <a:defRPr/>
            </a:pPr>
            <a:endParaRPr lang="en-US" dirty="0"/>
          </a:p>
          <a:p>
            <a:pPr defTabSz="934974">
              <a:defRPr/>
            </a:pPr>
            <a:r>
              <a:rPr lang="en-US" dirty="0"/>
              <a:t>This is the heart of your momentum. Take five minutes to discuss this with your table members. Talk with your group about how to put your spark into action. What could it look like in real life? What’s one doable step? What might hold you back—and how will you plan around it?</a:t>
            </a:r>
          </a:p>
          <a:p>
            <a:endParaRPr lang="en-US" dirty="0"/>
          </a:p>
          <a:p>
            <a:endParaRPr lang="en-US" dirty="0"/>
          </a:p>
        </p:txBody>
      </p:sp>
      <p:sp>
        <p:nvSpPr>
          <p:cNvPr id="4" name="Slide Number Placeholder 3"/>
          <p:cNvSpPr>
            <a:spLocks noGrp="1"/>
          </p:cNvSpPr>
          <p:nvPr>
            <p:ph type="sldNum" sz="quarter" idx="5"/>
          </p:nvPr>
        </p:nvSpPr>
        <p:spPr/>
        <p:txBody>
          <a:bodyPr/>
          <a:lstStyle/>
          <a:p>
            <a:fld id="{2C2909E7-7C9B-4ED8-A3C1-3F83B29F8CF0}" type="slidenum">
              <a:rPr lang="en-US" smtClean="0"/>
              <a:t>9</a:t>
            </a:fld>
            <a:endParaRPr lang="en-US" dirty="0"/>
          </a:p>
        </p:txBody>
      </p:sp>
    </p:spTree>
    <p:extLst>
      <p:ext uri="{BB962C8B-B14F-4D97-AF65-F5344CB8AC3E}">
        <p14:creationId xmlns:p14="http://schemas.microsoft.com/office/powerpoint/2010/main" val="422933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E73BE">
            <a:alpha val="8980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FA80-7E59-98B3-5C9E-A4DC6678B59D}"/>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522DB56-9BA9-8FC5-B649-941A7AFA9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84D45-B83F-A3DA-6664-E712EA7511AF}"/>
              </a:ext>
            </a:extLst>
          </p:cNvPr>
          <p:cNvSpPr>
            <a:spLocks noGrp="1"/>
          </p:cNvSpPr>
          <p:nvPr>
            <p:ph type="dt" sz="half" idx="10"/>
          </p:nvPr>
        </p:nvSpPr>
        <p:spPr>
          <a:xfrm>
            <a:off x="838200" y="6356350"/>
            <a:ext cx="1232140" cy="365125"/>
          </a:xfrm>
        </p:spPr>
        <p:txBody>
          <a:bodyPr/>
          <a:lstStyle/>
          <a:p>
            <a:fld id="{D91524F3-D4E8-4872-8B96-8D48955F6344}" type="datetimeFigureOut">
              <a:rPr lang="en-US" smtClean="0"/>
              <a:t>9/30/2025</a:t>
            </a:fld>
            <a:endParaRPr lang="en-US" dirty="0"/>
          </a:p>
        </p:txBody>
      </p:sp>
      <p:sp>
        <p:nvSpPr>
          <p:cNvPr id="5" name="Footer Placeholder 4">
            <a:extLst>
              <a:ext uri="{FF2B5EF4-FFF2-40B4-BE49-F238E27FC236}">
                <a16:creationId xmlns:a16="http://schemas.microsoft.com/office/drawing/2014/main" id="{8D6CEEF2-C7B7-A9CC-BC51-32C36BF3E3CC}"/>
              </a:ext>
            </a:extLst>
          </p:cNvPr>
          <p:cNvSpPr>
            <a:spLocks noGrp="1"/>
          </p:cNvSpPr>
          <p:nvPr>
            <p:ph type="ftr" sz="quarter" idx="11"/>
          </p:nvPr>
        </p:nvSpPr>
        <p:spPr>
          <a:xfrm>
            <a:off x="2285999" y="6356350"/>
            <a:ext cx="7953555" cy="365125"/>
          </a:xfrm>
        </p:spPr>
        <p:txBody>
          <a:bodyPr/>
          <a:lstStyle/>
          <a:p>
            <a:endParaRPr lang="en-US" dirty="0"/>
          </a:p>
        </p:txBody>
      </p:sp>
      <p:sp>
        <p:nvSpPr>
          <p:cNvPr id="6" name="Slide Number Placeholder 5">
            <a:extLst>
              <a:ext uri="{FF2B5EF4-FFF2-40B4-BE49-F238E27FC236}">
                <a16:creationId xmlns:a16="http://schemas.microsoft.com/office/drawing/2014/main" id="{FE51E41D-0616-5AC9-79ED-510DDB959BC2}"/>
              </a:ext>
            </a:extLst>
          </p:cNvPr>
          <p:cNvSpPr>
            <a:spLocks noGrp="1"/>
          </p:cNvSpPr>
          <p:nvPr>
            <p:ph type="sldNum" sz="quarter" idx="12"/>
          </p:nvPr>
        </p:nvSpPr>
        <p:spPr>
          <a:xfrm>
            <a:off x="10412082" y="6356350"/>
            <a:ext cx="941717" cy="365125"/>
          </a:xfrm>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397138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6A86-96A3-E822-E1E6-C2E5E6A3D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E4943-43D0-CEFB-1B6D-A69BF442C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C5A0B-5E04-ABBA-C8F4-22AA13CCE5A8}"/>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5" name="Footer Placeholder 4">
            <a:extLst>
              <a:ext uri="{FF2B5EF4-FFF2-40B4-BE49-F238E27FC236}">
                <a16:creationId xmlns:a16="http://schemas.microsoft.com/office/drawing/2014/main" id="{CB352A07-9EE8-248C-D82B-C9EB1BFE11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7B71D2-3045-F96D-9886-63D073FDC3F4}"/>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290023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34763-B1AA-25B6-5703-42928D1471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42B680-E9F8-029C-05E0-18857AD468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D7075-71C6-3979-E69B-DEADE49B429A}"/>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5" name="Footer Placeholder 4">
            <a:extLst>
              <a:ext uri="{FF2B5EF4-FFF2-40B4-BE49-F238E27FC236}">
                <a16:creationId xmlns:a16="http://schemas.microsoft.com/office/drawing/2014/main" id="{A7406A2B-B420-6DD7-49F3-C2D60041FF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595FD0-A901-26A7-FBD0-339399610DA3}"/>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270601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66038-1DD1-1F0E-5C75-C0905BB6A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7FF6-32B4-049A-4DC7-1E6734A41062}"/>
              </a:ext>
            </a:extLst>
          </p:cNvPr>
          <p:cNvSpPr>
            <a:spLocks noGrp="1"/>
          </p:cNvSpPr>
          <p:nvPr>
            <p:ph idx="1"/>
          </p:nvPr>
        </p:nvSpPr>
        <p:spPr/>
        <p:txBody>
          <a:bodyPr/>
          <a:lstStyle>
            <a:lvl1pPr>
              <a:spcBef>
                <a:spcPts val="1800"/>
              </a:spcBef>
              <a:defRPr/>
            </a:lvl1pPr>
            <a:lvl2pPr>
              <a:spcBef>
                <a:spcPts val="2400"/>
              </a:spcBef>
              <a:defRPr/>
            </a:lvl2pPr>
            <a:lvl3pPr>
              <a:spcBef>
                <a:spcPts val="2400"/>
              </a:spcBef>
              <a:defRPr/>
            </a:lvl3pPr>
            <a:lvl4pPr>
              <a:spcBef>
                <a:spcPts val="2400"/>
              </a:spcBef>
              <a:defRPr/>
            </a:lvl4pPr>
            <a:lvl5pPr>
              <a:spcBef>
                <a:spcPts val="24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F1DE4-B195-B140-A0FF-B94DF5E19CCC}"/>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5" name="Footer Placeholder 4">
            <a:extLst>
              <a:ext uri="{FF2B5EF4-FFF2-40B4-BE49-F238E27FC236}">
                <a16:creationId xmlns:a16="http://schemas.microsoft.com/office/drawing/2014/main" id="{0952A6FA-A161-3F65-19A6-7E0D4DCF4C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EABE0A-FAB9-6B5C-A603-436CA6BE72F7}"/>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236186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03B5-2D8B-0105-5F95-1EF3C30B9E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767BF7-8BFC-7522-4169-47062625010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6B6B1C-7964-BFF7-F588-1E60FC8BBF14}"/>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5" name="Footer Placeholder 4">
            <a:extLst>
              <a:ext uri="{FF2B5EF4-FFF2-40B4-BE49-F238E27FC236}">
                <a16:creationId xmlns:a16="http://schemas.microsoft.com/office/drawing/2014/main" id="{2D718557-6574-7D47-FE33-0250EB8DCC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21DA51-8A38-3D57-0B98-2345513C11E7}"/>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87693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B7E9-7A0D-6A08-C84F-1AE55DD3B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E848E-E705-88E4-84CD-DFA81C72C341}"/>
              </a:ext>
            </a:extLst>
          </p:cNvPr>
          <p:cNvSpPr>
            <a:spLocks noGrp="1"/>
          </p:cNvSpPr>
          <p:nvPr>
            <p:ph sz="half" idx="1"/>
          </p:nvPr>
        </p:nvSpPr>
        <p:spPr>
          <a:xfrm>
            <a:off x="838200" y="1825625"/>
            <a:ext cx="5181600" cy="361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95B5BB-5B74-E672-AA48-69503F18A020}"/>
              </a:ext>
            </a:extLst>
          </p:cNvPr>
          <p:cNvSpPr>
            <a:spLocks noGrp="1"/>
          </p:cNvSpPr>
          <p:nvPr>
            <p:ph sz="half" idx="2"/>
          </p:nvPr>
        </p:nvSpPr>
        <p:spPr>
          <a:xfrm>
            <a:off x="6172200" y="1825625"/>
            <a:ext cx="5181600" cy="3616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B9710-38DF-0B5A-5EE0-F8468E63ABD0}"/>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6" name="Footer Placeholder 5">
            <a:extLst>
              <a:ext uri="{FF2B5EF4-FFF2-40B4-BE49-F238E27FC236}">
                <a16:creationId xmlns:a16="http://schemas.microsoft.com/office/drawing/2014/main" id="{F7E79BC6-BE36-3368-0455-E01FA7908E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970284-DF17-5B71-D56F-E3DD842F1B5D}"/>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131428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83A1-FB5F-1D7D-46F5-F53A13486548}"/>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5EB2C26-A734-B6B6-76CE-3DEB30AB9A9A}"/>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22AF8F-A084-4EAE-CFF5-80D6605B669C}"/>
              </a:ext>
            </a:extLst>
          </p:cNvPr>
          <p:cNvSpPr>
            <a:spLocks noGrp="1"/>
          </p:cNvSpPr>
          <p:nvPr>
            <p:ph sz="half" idx="2"/>
          </p:nvPr>
        </p:nvSpPr>
        <p:spPr>
          <a:xfrm>
            <a:off x="839788" y="2505075"/>
            <a:ext cx="5157787" cy="3684588"/>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BE05C7-ED75-821E-8EC0-8D0C350E898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FEF4482-BDAE-94F0-B1D0-52049A231E7E}"/>
              </a:ext>
            </a:extLst>
          </p:cNvPr>
          <p:cNvSpPr>
            <a:spLocks noGrp="1"/>
          </p:cNvSpPr>
          <p:nvPr>
            <p:ph sz="quarter" idx="4"/>
          </p:nvPr>
        </p:nvSpPr>
        <p:spPr>
          <a:xfrm>
            <a:off x="6172200" y="2505075"/>
            <a:ext cx="5183188" cy="3684588"/>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21B7EE7-831F-FE75-B707-177418FE6206}"/>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8" name="Footer Placeholder 7">
            <a:extLst>
              <a:ext uri="{FF2B5EF4-FFF2-40B4-BE49-F238E27FC236}">
                <a16:creationId xmlns:a16="http://schemas.microsoft.com/office/drawing/2014/main" id="{49A4486E-E87F-EA84-D181-9F5F794406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0FE7C7-A705-7D16-9730-4A99AFD83DB5}"/>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187767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C17D-3979-3236-EA04-07F3E3E9B7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D3002C-45F4-980F-22B6-88D633EFA47E}"/>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4" name="Footer Placeholder 3">
            <a:extLst>
              <a:ext uri="{FF2B5EF4-FFF2-40B4-BE49-F238E27FC236}">
                <a16:creationId xmlns:a16="http://schemas.microsoft.com/office/drawing/2014/main" id="{3D3278E8-A82D-F9CC-74E2-AC9C3035F8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1C4102-E6E2-2B43-DB01-73209547B1E6}"/>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282562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939F8-0B45-06F9-D1B0-564761887CD2}"/>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3" name="Footer Placeholder 2">
            <a:extLst>
              <a:ext uri="{FF2B5EF4-FFF2-40B4-BE49-F238E27FC236}">
                <a16:creationId xmlns:a16="http://schemas.microsoft.com/office/drawing/2014/main" id="{24EAB21E-1444-872B-7AE4-A9C3E936990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0F423D6-E7E8-B6F4-126A-CEF05C6E9AAD}"/>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371080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16E19-2F47-7677-604F-267C20ADC5F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8BFF1E8-5F46-685E-024F-5BF8BFDC19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8357BDB-FA14-351A-E19D-571FC9F0323D}"/>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B702207-313B-AA10-C501-9181269A6874}"/>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6" name="Footer Placeholder 5">
            <a:extLst>
              <a:ext uri="{FF2B5EF4-FFF2-40B4-BE49-F238E27FC236}">
                <a16:creationId xmlns:a16="http://schemas.microsoft.com/office/drawing/2014/main" id="{09A1AF41-5815-F1B5-0175-3D02E8A10D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6BC39E-21CE-BE9A-9FD3-2162130FED8D}"/>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224205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5C0B-348C-0BE7-1E85-0416D85287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EFD99F-F4DA-C14E-0B86-ECF8E468C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37E8E13-A2B3-4CC1-59C1-C7D1593E8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FC575-AFD2-792B-6059-BD05C67D6174}"/>
              </a:ext>
            </a:extLst>
          </p:cNvPr>
          <p:cNvSpPr>
            <a:spLocks noGrp="1"/>
          </p:cNvSpPr>
          <p:nvPr>
            <p:ph type="dt" sz="half" idx="10"/>
          </p:nvPr>
        </p:nvSpPr>
        <p:spPr/>
        <p:txBody>
          <a:bodyPr/>
          <a:lstStyle/>
          <a:p>
            <a:fld id="{D91524F3-D4E8-4872-8B96-8D48955F6344}" type="datetimeFigureOut">
              <a:rPr lang="en-US" smtClean="0"/>
              <a:t>9/30/2025</a:t>
            </a:fld>
            <a:endParaRPr lang="en-US" dirty="0"/>
          </a:p>
        </p:txBody>
      </p:sp>
      <p:sp>
        <p:nvSpPr>
          <p:cNvPr id="6" name="Footer Placeholder 5">
            <a:extLst>
              <a:ext uri="{FF2B5EF4-FFF2-40B4-BE49-F238E27FC236}">
                <a16:creationId xmlns:a16="http://schemas.microsoft.com/office/drawing/2014/main" id="{DC79F280-116B-65FF-C745-34174FAB5C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B1D8C3-E81B-AA91-4087-AD0EF06B86EC}"/>
              </a:ext>
            </a:extLst>
          </p:cNvPr>
          <p:cNvSpPr>
            <a:spLocks noGrp="1"/>
          </p:cNvSpPr>
          <p:nvPr>
            <p:ph type="sldNum" sz="quarter" idx="12"/>
          </p:nvPr>
        </p:nvSpPr>
        <p:spPr/>
        <p:txBody>
          <a:bodyPr/>
          <a:lstStyle/>
          <a:p>
            <a:fld id="{42ED4651-3292-4295-9C82-ECA24D213603}" type="slidenum">
              <a:rPr lang="en-US" smtClean="0"/>
              <a:t>‹#›</a:t>
            </a:fld>
            <a:endParaRPr lang="en-US" dirty="0"/>
          </a:p>
        </p:txBody>
      </p:sp>
    </p:spTree>
    <p:extLst>
      <p:ext uri="{BB962C8B-B14F-4D97-AF65-F5344CB8AC3E}">
        <p14:creationId xmlns:p14="http://schemas.microsoft.com/office/powerpoint/2010/main" val="56684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E73B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2E494B-20EC-A97C-BB88-4E3F6F58EE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dirty="0"/>
              <a:t>Unstuck and Unstoppable: Your Winning 2026 Gameplan!</a:t>
            </a:r>
            <a:endParaRPr lang="en-US" dirty="0"/>
          </a:p>
        </p:txBody>
      </p:sp>
      <p:sp>
        <p:nvSpPr>
          <p:cNvPr id="3" name="Text Placeholder 2">
            <a:extLst>
              <a:ext uri="{FF2B5EF4-FFF2-40B4-BE49-F238E27FC236}">
                <a16:creationId xmlns:a16="http://schemas.microsoft.com/office/drawing/2014/main" id="{8FB83F1B-392B-75E5-DFA4-235FF3F2C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E08D77-FA8F-30AA-B151-BD1186E7F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b="1">
                <a:solidFill>
                  <a:schemeClr val="tx1">
                    <a:tint val="82000"/>
                  </a:schemeClr>
                </a:solidFill>
                <a:latin typeface="Tahoma" panose="020B0604030504040204" pitchFamily="34" charset="0"/>
                <a:ea typeface="Tahoma" panose="020B0604030504040204" pitchFamily="34" charset="0"/>
                <a:cs typeface="Tahoma" panose="020B0604030504040204" pitchFamily="34" charset="0"/>
              </a:defRPr>
            </a:lvl1pPr>
          </a:lstStyle>
          <a:p>
            <a:fld id="{D91524F3-D4E8-4872-8B96-8D48955F6344}" type="datetimeFigureOut">
              <a:rPr lang="en-US" smtClean="0"/>
              <a:pPr/>
              <a:t>9/30/2025</a:t>
            </a:fld>
            <a:endParaRPr lang="en-US" dirty="0"/>
          </a:p>
        </p:txBody>
      </p:sp>
      <p:sp>
        <p:nvSpPr>
          <p:cNvPr id="5" name="Footer Placeholder 4">
            <a:extLst>
              <a:ext uri="{FF2B5EF4-FFF2-40B4-BE49-F238E27FC236}">
                <a16:creationId xmlns:a16="http://schemas.microsoft.com/office/drawing/2014/main" id="{693D3A77-9B62-E31F-6F08-3990F61362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@Becke Turner/2025 Moonlight &amp; Magnolia</a:t>
            </a:r>
          </a:p>
        </p:txBody>
      </p:sp>
      <p:sp>
        <p:nvSpPr>
          <p:cNvPr id="6" name="Slide Number Placeholder 5">
            <a:extLst>
              <a:ext uri="{FF2B5EF4-FFF2-40B4-BE49-F238E27FC236}">
                <a16:creationId xmlns:a16="http://schemas.microsoft.com/office/drawing/2014/main" id="{BF56A62B-EEFE-D59A-B909-5B6B3D79ED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D4651-3292-4295-9C82-ECA24D213603}" type="slidenum">
              <a:rPr lang="en-US" smtClean="0"/>
              <a:t>‹#›</a:t>
            </a:fld>
            <a:endParaRPr lang="en-US" dirty="0"/>
          </a:p>
        </p:txBody>
      </p:sp>
      <p:pic>
        <p:nvPicPr>
          <p:cNvPr id="8" name="Picture 7" descr="A yellow heart with a feather on it&#10;&#10;AI-generated content may be incorrect.">
            <a:extLst>
              <a:ext uri="{FF2B5EF4-FFF2-40B4-BE49-F238E27FC236}">
                <a16:creationId xmlns:a16="http://schemas.microsoft.com/office/drawing/2014/main" id="{8996992A-AE92-6B0E-AA1D-7C1399C642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18891" y="-180386"/>
            <a:ext cx="1373109" cy="1373109"/>
          </a:xfrm>
          <a:prstGeom prst="rect">
            <a:avLst/>
          </a:prstGeom>
        </p:spPr>
      </p:pic>
    </p:spTree>
    <p:extLst>
      <p:ext uri="{BB962C8B-B14F-4D97-AF65-F5344CB8AC3E}">
        <p14:creationId xmlns:p14="http://schemas.microsoft.com/office/powerpoint/2010/main" val="1588643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kern="1200">
          <a:solidFill>
            <a:srgbClr val="F9D74F"/>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9D74F"/>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1200"/>
        </a:spcBef>
        <a:buFont typeface="Arial" panose="020B0604020202020204" pitchFamily="34" charset="0"/>
        <a:buChar char="•"/>
        <a:defRPr sz="2400" kern="1200" baseline="0">
          <a:solidFill>
            <a:srgbClr val="F9D74F"/>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1200"/>
        </a:spcBef>
        <a:buFont typeface="Arial" panose="020B0604020202020204" pitchFamily="34" charset="0"/>
        <a:buChar char="•"/>
        <a:defRPr sz="2000" kern="1200" baseline="0">
          <a:solidFill>
            <a:srgbClr val="F9D74F"/>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1200"/>
        </a:spcBef>
        <a:buFont typeface="Arial" panose="020B0604020202020204" pitchFamily="34" charset="0"/>
        <a:buChar char="•"/>
        <a:defRPr sz="1800" kern="1200" baseline="0">
          <a:solidFill>
            <a:srgbClr val="F9D74F"/>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1200"/>
        </a:spcBef>
        <a:buFont typeface="Arial" panose="020B0604020202020204" pitchFamily="34" charset="0"/>
        <a:buChar char="•"/>
        <a:defRPr sz="1800" kern="1200" baseline="0">
          <a:solidFill>
            <a:srgbClr val="F9D74F"/>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9DAE-77BA-FA6B-4C16-7BF498740C75}"/>
              </a:ext>
            </a:extLst>
          </p:cNvPr>
          <p:cNvSpPr>
            <a:spLocks noGrp="1"/>
          </p:cNvSpPr>
          <p:nvPr>
            <p:ph type="ctrTitle"/>
          </p:nvPr>
        </p:nvSpPr>
        <p:spPr/>
        <p:txBody>
          <a:bodyPr>
            <a:normAutofit fontScale="90000"/>
          </a:bodyPr>
          <a:lstStyle/>
          <a:p>
            <a:r>
              <a:rPr lang="en-US" sz="5300" b="1" dirty="0"/>
              <a:t>Unstuck and Unstoppable!</a:t>
            </a:r>
            <a:br>
              <a:rPr lang="en-US" dirty="0"/>
            </a:br>
            <a:br>
              <a:rPr lang="en-US" dirty="0"/>
            </a:br>
            <a:endParaRPr lang="en-US" dirty="0"/>
          </a:p>
        </p:txBody>
      </p:sp>
      <p:sp>
        <p:nvSpPr>
          <p:cNvPr id="3" name="Subtitle 2">
            <a:extLst>
              <a:ext uri="{FF2B5EF4-FFF2-40B4-BE49-F238E27FC236}">
                <a16:creationId xmlns:a16="http://schemas.microsoft.com/office/drawing/2014/main" id="{F70C237A-75E8-67AB-FB98-E9840F47AEFD}"/>
              </a:ext>
            </a:extLst>
          </p:cNvPr>
          <p:cNvSpPr>
            <a:spLocks noGrp="1"/>
          </p:cNvSpPr>
          <p:nvPr>
            <p:ph type="subTitle" idx="1"/>
          </p:nvPr>
        </p:nvSpPr>
        <p:spPr/>
        <p:txBody>
          <a:bodyPr/>
          <a:lstStyle/>
          <a:p>
            <a:pPr algn="r"/>
            <a:r>
              <a:rPr lang="en-US" dirty="0"/>
              <a:t>Your Writing Goals for 2026</a:t>
            </a:r>
          </a:p>
          <a:p>
            <a:pPr algn="r"/>
            <a:r>
              <a:rPr lang="en-US" dirty="0"/>
              <a:t>Sweet Romance Author, Becke Turner</a:t>
            </a:r>
          </a:p>
          <a:p>
            <a:pPr algn="r"/>
            <a:r>
              <a:rPr lang="en-US" dirty="0"/>
              <a:t>2025 Moonlight &amp; Magnolia</a:t>
            </a:r>
          </a:p>
        </p:txBody>
      </p:sp>
    </p:spTree>
    <p:extLst>
      <p:ext uri="{BB962C8B-B14F-4D97-AF65-F5344CB8AC3E}">
        <p14:creationId xmlns:p14="http://schemas.microsoft.com/office/powerpoint/2010/main" val="2336018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6426-B590-C00B-AAE8-411566D5BA83}"/>
              </a:ext>
            </a:extLst>
          </p:cNvPr>
          <p:cNvSpPr>
            <a:spLocks noGrp="1"/>
          </p:cNvSpPr>
          <p:nvPr>
            <p:ph type="title"/>
          </p:nvPr>
        </p:nvSpPr>
        <p:spPr/>
        <p:txBody>
          <a:bodyPr anchor="ctr">
            <a:normAutofit/>
          </a:bodyPr>
          <a:lstStyle/>
          <a:p>
            <a:r>
              <a:rPr lang="en-US" dirty="0"/>
              <a:t>Don’t Get Stuck Before You Start</a:t>
            </a:r>
          </a:p>
        </p:txBody>
      </p:sp>
      <p:sp>
        <p:nvSpPr>
          <p:cNvPr id="4" name="Rectangle 1">
            <a:extLst>
              <a:ext uri="{FF2B5EF4-FFF2-40B4-BE49-F238E27FC236}">
                <a16:creationId xmlns:a16="http://schemas.microsoft.com/office/drawing/2014/main" id="{57E1C348-B5B2-471B-64C4-1C0FC17B5FB2}"/>
              </a:ext>
            </a:extLst>
          </p:cNvPr>
          <p:cNvSpPr>
            <a:spLocks noGrp="1" noChangeArrowheads="1"/>
          </p:cNvSpPr>
          <p:nvPr>
            <p:ph idx="1"/>
          </p:nvPr>
        </p:nvSpPr>
        <p:spPr bwMode="auto">
          <a:xfrm>
            <a:off x="1278194" y="1825625"/>
            <a:ext cx="10075606" cy="371976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77500" lnSpcReduction="20000"/>
          </a:bodyPr>
          <a:lstStyle/>
          <a:p>
            <a:pPr marL="0" marR="0" lvl="0" indent="0" defTabSz="914400" rtl="0" eaLnBrk="0" fontAlgn="base" latinLnBrk="0" hangingPunct="0">
              <a:lnSpc>
                <a:spcPct val="200000"/>
              </a:lnSpc>
              <a:spcBef>
                <a:spcPct val="0"/>
              </a:spcBef>
              <a:spcAft>
                <a:spcPts val="6000"/>
              </a:spcAft>
              <a:buClrTx/>
              <a:buSzTx/>
              <a:buNone/>
              <a:tabLst/>
            </a:pPr>
            <a:r>
              <a:rPr kumimoji="0" lang="en-US" altLang="en-US" b="0" i="0" u="none" strike="noStrike" cap="none" normalizeH="0" baseline="0" dirty="0">
                <a:ln>
                  <a:noFill/>
                </a:ln>
                <a:effectLst/>
              </a:rPr>
              <a:t>✍️ A New Writing Habit</a:t>
            </a:r>
            <a:br>
              <a:rPr kumimoji="0" lang="en-US" altLang="en-US" b="0" i="0" u="none" strike="noStrike" cap="none" normalizeH="0" baseline="0" dirty="0">
                <a:ln>
                  <a:noFill/>
                </a:ln>
                <a:effectLst/>
              </a:rPr>
            </a:br>
            <a:r>
              <a:rPr kumimoji="0" lang="en-US" altLang="en-US" b="0" i="0" u="none" strike="noStrike" cap="none" normalizeH="0" baseline="0" dirty="0">
                <a:ln>
                  <a:noFill/>
                </a:ln>
                <a:effectLst/>
              </a:rPr>
              <a:t>💡 A Shift in Craft</a:t>
            </a:r>
            <a:br>
              <a:rPr kumimoji="0" lang="en-US" altLang="en-US" b="0" i="0" u="none" strike="noStrike" cap="none" normalizeH="0" baseline="0" dirty="0">
                <a:ln>
                  <a:noFill/>
                </a:ln>
                <a:effectLst/>
              </a:rPr>
            </a:br>
            <a:r>
              <a:rPr kumimoji="0" lang="en-US" altLang="en-US" b="0" i="0" u="none" strike="noStrike" cap="none" normalizeH="0" baseline="0" dirty="0">
                <a:ln>
                  <a:noFill/>
                </a:ln>
                <a:effectLst/>
              </a:rPr>
              <a:t>💼 A Business Move</a:t>
            </a:r>
            <a:br>
              <a:rPr kumimoji="0" lang="en-US" altLang="en-US" b="0" i="0" u="none" strike="noStrike" cap="none" normalizeH="0" baseline="0" dirty="0">
                <a:ln>
                  <a:noFill/>
                </a:ln>
                <a:effectLst/>
              </a:rPr>
            </a:br>
            <a:r>
              <a:rPr kumimoji="0" lang="en-US" altLang="en-US" b="0" i="0" u="none" strike="noStrike" cap="none" normalizeH="0" baseline="0" dirty="0">
                <a:ln>
                  <a:noFill/>
                </a:ln>
                <a:effectLst/>
              </a:rPr>
              <a:t>🤝 A Connection Commitment</a:t>
            </a:r>
            <a:br>
              <a:rPr kumimoji="0" lang="en-US" altLang="en-US" b="0" i="0" u="none" strike="noStrike" cap="none" normalizeH="0" baseline="0" dirty="0">
                <a:ln>
                  <a:noFill/>
                </a:ln>
                <a:effectLst/>
              </a:rPr>
            </a:br>
            <a:r>
              <a:rPr kumimoji="0" lang="en-US" altLang="en-US" b="0" i="0" u="none" strike="noStrike" cap="none" normalizeH="0" baseline="0" dirty="0">
                <a:ln>
                  <a:noFill/>
                </a:ln>
                <a:effectLst/>
              </a:rPr>
              <a:t>🧭 A Career Strategy</a:t>
            </a:r>
            <a:br>
              <a:rPr kumimoji="0" lang="en-US" altLang="en-US" b="0" i="0" u="none" strike="noStrike" cap="none" normalizeH="0" baseline="0" dirty="0">
                <a:ln>
                  <a:noFill/>
                </a:ln>
                <a:effectLst/>
              </a:rPr>
            </a:br>
            <a:endParaRPr kumimoji="0" lang="en-US" altLang="en-US" b="0" i="0" u="none" strike="noStrike" cap="none" normalizeH="0" baseline="0" dirty="0">
              <a:ln>
                <a:noFill/>
              </a:ln>
              <a:effectLst/>
            </a:endParaRPr>
          </a:p>
        </p:txBody>
      </p:sp>
      <p:sp>
        <p:nvSpPr>
          <p:cNvPr id="6" name="TextBox 5">
            <a:extLst>
              <a:ext uri="{FF2B5EF4-FFF2-40B4-BE49-F238E27FC236}">
                <a16:creationId xmlns:a16="http://schemas.microsoft.com/office/drawing/2014/main" id="{2E8A2594-EC48-9BA0-658B-F10B917E073E}"/>
              </a:ext>
            </a:extLst>
          </p:cNvPr>
          <p:cNvSpPr txBox="1"/>
          <p:nvPr/>
        </p:nvSpPr>
        <p:spPr>
          <a:xfrm>
            <a:off x="1091381" y="5545394"/>
            <a:ext cx="10687664" cy="400110"/>
          </a:xfrm>
          <a:prstGeom prst="rect">
            <a:avLst/>
          </a:prstGeom>
          <a:noFill/>
        </p:spPr>
        <p:txBody>
          <a:bodyPr wrap="square" rtlCol="0">
            <a:spAutoFit/>
          </a:bodyPr>
          <a:lstStyle/>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"Start before you’re ready. Don’t prepare, begin.“— Mel Robbins</a:t>
            </a:r>
          </a:p>
        </p:txBody>
      </p:sp>
    </p:spTree>
    <p:extLst>
      <p:ext uri="{BB962C8B-B14F-4D97-AF65-F5344CB8AC3E}">
        <p14:creationId xmlns:p14="http://schemas.microsoft.com/office/powerpoint/2010/main" val="16443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1CC8-2BA8-A66B-09F9-055323F4F347}"/>
              </a:ext>
            </a:extLst>
          </p:cNvPr>
          <p:cNvSpPr>
            <a:spLocks noGrp="1"/>
          </p:cNvSpPr>
          <p:nvPr>
            <p:ph type="title"/>
          </p:nvPr>
        </p:nvSpPr>
        <p:spPr/>
        <p:txBody>
          <a:bodyPr/>
          <a:lstStyle/>
          <a:p>
            <a:r>
              <a:rPr lang="en-US" dirty="0"/>
              <a:t>SMART goals are REQUIRED!!!</a:t>
            </a:r>
          </a:p>
        </p:txBody>
      </p:sp>
      <p:sp>
        <p:nvSpPr>
          <p:cNvPr id="3" name="Content Placeholder 2">
            <a:extLst>
              <a:ext uri="{FF2B5EF4-FFF2-40B4-BE49-F238E27FC236}">
                <a16:creationId xmlns:a16="http://schemas.microsoft.com/office/drawing/2014/main" id="{3E308ACE-80A4-3807-60F5-88D9A135EC94}"/>
              </a:ext>
            </a:extLst>
          </p:cNvPr>
          <p:cNvSpPr>
            <a:spLocks noGrp="1"/>
          </p:cNvSpPr>
          <p:nvPr>
            <p:ph idx="1"/>
          </p:nvPr>
        </p:nvSpPr>
        <p:spPr>
          <a:xfrm>
            <a:off x="838200" y="1825625"/>
            <a:ext cx="10515600" cy="3429421"/>
          </a:xfrm>
        </p:spPr>
        <p:txBody>
          <a:bodyPr>
            <a:normAutofit/>
          </a:bodyPr>
          <a:lstStyle/>
          <a:p>
            <a:pPr>
              <a:spcBef>
                <a:spcPts val="2400"/>
              </a:spcBef>
            </a:pPr>
            <a:r>
              <a:rPr lang="en-US" dirty="0"/>
              <a:t>S – Specific - What you want to accomplish?</a:t>
            </a:r>
          </a:p>
          <a:p>
            <a:pPr>
              <a:spcBef>
                <a:spcPts val="2400"/>
              </a:spcBef>
            </a:pPr>
            <a:r>
              <a:rPr lang="en-US" dirty="0"/>
              <a:t>M – Measurable - How will you track progress?</a:t>
            </a:r>
          </a:p>
          <a:p>
            <a:pPr>
              <a:spcBef>
                <a:spcPts val="2400"/>
              </a:spcBef>
            </a:pPr>
            <a:r>
              <a:rPr lang="en-US" dirty="0"/>
              <a:t>A – Achievable - Can you succeed?</a:t>
            </a:r>
          </a:p>
          <a:p>
            <a:pPr>
              <a:spcBef>
                <a:spcPts val="2400"/>
              </a:spcBef>
            </a:pPr>
            <a:r>
              <a:rPr lang="en-US" dirty="0"/>
              <a:t>R – Relevant - Does it align with your purpose?</a:t>
            </a:r>
          </a:p>
          <a:p>
            <a:pPr>
              <a:spcBef>
                <a:spcPts val="2400"/>
              </a:spcBef>
            </a:pPr>
            <a:r>
              <a:rPr lang="en-US" dirty="0"/>
              <a:t>T – Time-bound - What’s your deadline?</a:t>
            </a:r>
          </a:p>
        </p:txBody>
      </p:sp>
      <p:sp>
        <p:nvSpPr>
          <p:cNvPr id="4" name="TextBox 3">
            <a:extLst>
              <a:ext uri="{FF2B5EF4-FFF2-40B4-BE49-F238E27FC236}">
                <a16:creationId xmlns:a16="http://schemas.microsoft.com/office/drawing/2014/main" id="{3A35DFED-D314-C485-C704-65F2992B2B10}"/>
              </a:ext>
            </a:extLst>
          </p:cNvPr>
          <p:cNvSpPr txBox="1"/>
          <p:nvPr/>
        </p:nvSpPr>
        <p:spPr>
          <a:xfrm>
            <a:off x="969484" y="5530467"/>
            <a:ext cx="10289755" cy="400110"/>
          </a:xfrm>
          <a:prstGeom prst="rect">
            <a:avLst/>
          </a:prstGeom>
          <a:noFill/>
        </p:spPr>
        <p:txBody>
          <a:bodyPr wrap="square" rtlCol="0">
            <a:spAutoFit/>
          </a:bodyPr>
          <a:lstStyle/>
          <a:p>
            <a:pPr algn="l"/>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If you stumble on a step, don’t throw yourself down the stairs!! –Me!</a:t>
            </a:r>
          </a:p>
        </p:txBody>
      </p:sp>
    </p:spTree>
    <p:extLst>
      <p:ext uri="{BB962C8B-B14F-4D97-AF65-F5344CB8AC3E}">
        <p14:creationId xmlns:p14="http://schemas.microsoft.com/office/powerpoint/2010/main" val="798989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5549-FE0D-B245-F7B9-ACAF3B561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B0BE1-2A89-4164-A6FE-13FE2FFBB73B}"/>
              </a:ext>
            </a:extLst>
          </p:cNvPr>
          <p:cNvSpPr>
            <a:spLocks noGrp="1"/>
          </p:cNvSpPr>
          <p:nvPr>
            <p:ph type="title"/>
          </p:nvPr>
        </p:nvSpPr>
        <p:spPr/>
        <p:txBody>
          <a:bodyPr anchor="ctr">
            <a:normAutofit/>
          </a:bodyPr>
          <a:lstStyle/>
          <a:p>
            <a:r>
              <a:rPr lang="en-US" dirty="0"/>
              <a:t>What Might Stop You?</a:t>
            </a:r>
          </a:p>
        </p:txBody>
      </p:sp>
      <p:pic>
        <p:nvPicPr>
          <p:cNvPr id="9" name="Content Placeholder 8" descr="A cartoon stop sign with arms and legs and a hand up&#10;&#10;AI-generated content may be incorrect.">
            <a:extLst>
              <a:ext uri="{FF2B5EF4-FFF2-40B4-BE49-F238E27FC236}">
                <a16:creationId xmlns:a16="http://schemas.microsoft.com/office/drawing/2014/main" id="{75907CE3-1C35-1952-427A-AE334B92311B}"/>
              </a:ext>
            </a:extLst>
          </p:cNvPr>
          <p:cNvPicPr>
            <a:picLocks noGrp="1" noChangeAspect="1"/>
          </p:cNvPicPr>
          <p:nvPr>
            <p:ph sz="half" idx="2"/>
          </p:nvPr>
        </p:nvPicPr>
        <p:blipFill>
          <a:blip r:embed="rId3"/>
          <a:stretch>
            <a:fillRect/>
          </a:stretch>
        </p:blipFill>
        <p:spPr>
          <a:xfrm>
            <a:off x="8663141" y="1886168"/>
            <a:ext cx="2855912" cy="2855912"/>
          </a:xfrm>
        </p:spPr>
      </p:pic>
      <p:sp>
        <p:nvSpPr>
          <p:cNvPr id="6" name="TextBox 5">
            <a:extLst>
              <a:ext uri="{FF2B5EF4-FFF2-40B4-BE49-F238E27FC236}">
                <a16:creationId xmlns:a16="http://schemas.microsoft.com/office/drawing/2014/main" id="{292A40EC-2DF5-D136-B382-53E2C2EA4500}"/>
              </a:ext>
            </a:extLst>
          </p:cNvPr>
          <p:cNvSpPr txBox="1"/>
          <p:nvPr/>
        </p:nvSpPr>
        <p:spPr>
          <a:xfrm>
            <a:off x="838200" y="5545394"/>
            <a:ext cx="10940845" cy="707886"/>
          </a:xfrm>
          <a:prstGeom prst="rect">
            <a:avLst/>
          </a:prstGeom>
          <a:noFill/>
        </p:spPr>
        <p:txBody>
          <a:bodyPr wrap="square" rtlCol="0">
            <a:spAutoFit/>
          </a:bodyPr>
          <a:lstStyle/>
          <a:p>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"You don’t have to see the whole staircase, just take the first step.“— Martin Luther King Jr.</a:t>
            </a:r>
          </a:p>
        </p:txBody>
      </p:sp>
      <p:sp>
        <p:nvSpPr>
          <p:cNvPr id="7" name="Rectangle 2">
            <a:extLst>
              <a:ext uri="{FF2B5EF4-FFF2-40B4-BE49-F238E27FC236}">
                <a16:creationId xmlns:a16="http://schemas.microsoft.com/office/drawing/2014/main" id="{1FC865A0-2EE0-B7B7-22AE-523C2DC0CBF0}"/>
              </a:ext>
            </a:extLst>
          </p:cNvPr>
          <p:cNvSpPr>
            <a:spLocks noGrp="1" noChangeArrowheads="1"/>
          </p:cNvSpPr>
          <p:nvPr>
            <p:ph sz="half" idx="1"/>
          </p:nvPr>
        </p:nvSpPr>
        <p:spPr bwMode="auto">
          <a:xfrm>
            <a:off x="766916" y="2113796"/>
            <a:ext cx="7730753"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1800"/>
              </a:spcAft>
              <a:buClrTx/>
              <a:buSz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effectLst/>
              </a:rPr>
              <a:t>Time Scarcity</a:t>
            </a:r>
            <a:r>
              <a:rPr kumimoji="0" lang="en-US" altLang="en-US" sz="1800" b="0" i="0" u="none" strike="noStrike" cap="none" normalizeH="0" baseline="0" dirty="0">
                <a:ln>
                  <a:noFill/>
                </a:ln>
                <a:effectLst/>
              </a:rPr>
              <a:t> – “I don’t have time to write.”</a:t>
            </a:r>
          </a:p>
          <a:p>
            <a:pPr marL="0" marR="0" lvl="0" indent="0" algn="l" defTabSz="914400" rtl="0" eaLnBrk="0" fontAlgn="base" latinLnBrk="0" hangingPunct="0">
              <a:lnSpc>
                <a:spcPct val="100000"/>
              </a:lnSpc>
              <a:spcBef>
                <a:spcPct val="0"/>
              </a:spcBef>
              <a:spcAft>
                <a:spcPts val="1800"/>
              </a:spcAft>
              <a:buClrTx/>
              <a:buSzTx/>
              <a:buNone/>
              <a:tabLst/>
            </a:pPr>
            <a:r>
              <a:rPr kumimoji="0" lang="en-US" altLang="en-US" sz="1800" b="0" i="0" u="none" strike="noStrike" cap="none" normalizeH="0" baseline="0" dirty="0">
                <a:ln>
                  <a:noFill/>
                </a:ln>
                <a:effectLst/>
              </a:rPr>
              <a:t>💭 </a:t>
            </a:r>
            <a:r>
              <a:rPr kumimoji="0" lang="en-US" altLang="en-US" sz="1800" b="1" i="0" u="none" strike="noStrike" cap="none" normalizeH="0" baseline="0" dirty="0">
                <a:ln>
                  <a:noFill/>
                </a:ln>
                <a:effectLst/>
              </a:rPr>
              <a:t>Self-Doubt</a:t>
            </a:r>
            <a:r>
              <a:rPr kumimoji="0" lang="en-US" altLang="en-US" sz="1800" b="0" i="0" u="none" strike="noStrike" cap="none" normalizeH="0" baseline="0" dirty="0">
                <a:ln>
                  <a:noFill/>
                </a:ln>
                <a:effectLst/>
              </a:rPr>
              <a:t> – “Who am I to do this?”</a:t>
            </a:r>
          </a:p>
          <a:p>
            <a:pPr marL="0" marR="0" lvl="0" indent="0" algn="l" defTabSz="914400" rtl="0" eaLnBrk="0" fontAlgn="base" latinLnBrk="0" hangingPunct="0">
              <a:lnSpc>
                <a:spcPct val="100000"/>
              </a:lnSpc>
              <a:spcBef>
                <a:spcPct val="0"/>
              </a:spcBef>
              <a:spcAft>
                <a:spcPts val="1800"/>
              </a:spcAft>
              <a:buClrTx/>
              <a:buSzTx/>
              <a:buNone/>
              <a:tabLst/>
            </a:pPr>
            <a:r>
              <a:rPr kumimoji="0" lang="en-US" altLang="en-US" sz="1800" b="0" i="0" u="none" strike="noStrike" cap="none" normalizeH="0" baseline="0" dirty="0">
                <a:ln>
                  <a:noFill/>
                </a:ln>
                <a:effectLst/>
              </a:rPr>
              <a:t>🔍 </a:t>
            </a:r>
            <a:r>
              <a:rPr kumimoji="0" lang="en-US" altLang="en-US" sz="1800" b="1" i="0" u="none" strike="noStrike" cap="none" normalizeH="0" baseline="0" dirty="0">
                <a:ln>
                  <a:noFill/>
                </a:ln>
                <a:effectLst/>
              </a:rPr>
              <a:t>Lack of Clarity</a:t>
            </a:r>
            <a:r>
              <a:rPr kumimoji="0" lang="en-US" altLang="en-US" sz="1800" b="0" i="0" u="none" strike="noStrike" cap="none" normalizeH="0" baseline="0" dirty="0">
                <a:ln>
                  <a:noFill/>
                </a:ln>
                <a:effectLst/>
              </a:rPr>
              <a:t> – “I don’t know what to focus on.”</a:t>
            </a:r>
          </a:p>
          <a:p>
            <a:pPr marL="0" marR="0" lvl="0" indent="0" algn="l" defTabSz="914400" rtl="0" eaLnBrk="0" fontAlgn="base" latinLnBrk="0" hangingPunct="0">
              <a:lnSpc>
                <a:spcPct val="100000"/>
              </a:lnSpc>
              <a:spcBef>
                <a:spcPct val="0"/>
              </a:spcBef>
              <a:spcAft>
                <a:spcPts val="1800"/>
              </a:spcAft>
              <a:buClrTx/>
              <a:buSzTx/>
              <a:buNone/>
              <a:tabLst/>
            </a:pPr>
            <a:r>
              <a:rPr kumimoji="0" lang="en-US" altLang="en-US" sz="1800" b="0" i="0" u="none" strike="noStrike" cap="none" normalizeH="0" baseline="0" dirty="0">
                <a:ln>
                  <a:noFill/>
                </a:ln>
                <a:effectLst/>
              </a:rPr>
              <a:t>🎯 </a:t>
            </a:r>
            <a:r>
              <a:rPr kumimoji="0" lang="en-US" altLang="en-US" sz="1800" b="1" i="0" u="none" strike="noStrike" cap="none" normalizeH="0" baseline="0" dirty="0">
                <a:ln>
                  <a:noFill/>
                </a:ln>
                <a:effectLst/>
              </a:rPr>
              <a:t>Perfectionism</a:t>
            </a:r>
            <a:r>
              <a:rPr kumimoji="0" lang="en-US" altLang="en-US" sz="1800" b="0" i="0" u="none" strike="noStrike" cap="none" normalizeH="0" baseline="0" dirty="0">
                <a:ln>
                  <a:noFill/>
                </a:ln>
                <a:effectLst/>
              </a:rPr>
              <a:t> – “It has to be perfect before I start.”</a:t>
            </a:r>
          </a:p>
          <a:p>
            <a:pPr marL="0" marR="0" lvl="0" indent="0" algn="l" defTabSz="914400" rtl="0" eaLnBrk="0" fontAlgn="base" latinLnBrk="0" hangingPunct="0">
              <a:lnSpc>
                <a:spcPct val="100000"/>
              </a:lnSpc>
              <a:spcBef>
                <a:spcPct val="0"/>
              </a:spcBef>
              <a:spcAft>
                <a:spcPts val="1800"/>
              </a:spcAft>
              <a:buClrTx/>
              <a:buSzTx/>
              <a:buNone/>
              <a:tabLst/>
            </a:pPr>
            <a:r>
              <a:rPr kumimoji="0" lang="en-US" altLang="en-US" sz="1800" b="0" i="0" u="none" strike="noStrike" cap="none" normalizeH="0" baseline="0" dirty="0">
                <a:ln>
                  <a:noFill/>
                </a:ln>
                <a:effectLst/>
              </a:rPr>
              <a:t>❌ </a:t>
            </a:r>
            <a:r>
              <a:rPr kumimoji="0" lang="en-US" altLang="en-US" sz="1800" b="1" i="0" u="none" strike="noStrike" cap="none" normalizeH="0" baseline="0" dirty="0">
                <a:ln>
                  <a:noFill/>
                </a:ln>
                <a:effectLst/>
              </a:rPr>
              <a:t>Fear of Failure or Rejection</a:t>
            </a:r>
            <a:r>
              <a:rPr kumimoji="0" lang="en-US" altLang="en-US" sz="1800" b="0" i="0" u="none" strike="noStrike" cap="none" normalizeH="0" baseline="0" dirty="0">
                <a:ln>
                  <a:noFill/>
                </a:ln>
                <a:effectLst/>
              </a:rPr>
              <a:t> – “What if I try and it doesn’t work?”</a:t>
            </a:r>
          </a:p>
        </p:txBody>
      </p:sp>
    </p:spTree>
    <p:extLst>
      <p:ext uri="{BB962C8B-B14F-4D97-AF65-F5344CB8AC3E}">
        <p14:creationId xmlns:p14="http://schemas.microsoft.com/office/powerpoint/2010/main" val="228252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28FB-689A-20EA-D050-494F629E9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E1AFE-425D-47D4-3345-D89803B2610A}"/>
              </a:ext>
            </a:extLst>
          </p:cNvPr>
          <p:cNvSpPr>
            <a:spLocks noGrp="1"/>
          </p:cNvSpPr>
          <p:nvPr>
            <p:ph type="title"/>
          </p:nvPr>
        </p:nvSpPr>
        <p:spPr/>
        <p:txBody>
          <a:bodyPr/>
          <a:lstStyle/>
          <a:p>
            <a:r>
              <a:rPr lang="en-US" b="1" dirty="0"/>
              <a:t>90-DAY SMART ACTION PLAN</a:t>
            </a:r>
          </a:p>
        </p:txBody>
      </p:sp>
      <p:sp>
        <p:nvSpPr>
          <p:cNvPr id="3" name="Content Placeholder 2">
            <a:extLst>
              <a:ext uri="{FF2B5EF4-FFF2-40B4-BE49-F238E27FC236}">
                <a16:creationId xmlns:a16="http://schemas.microsoft.com/office/drawing/2014/main" id="{8EFE03EB-B72B-A6EC-5424-276ACA8D8285}"/>
              </a:ext>
            </a:extLst>
          </p:cNvPr>
          <p:cNvSpPr>
            <a:spLocks noGrp="1"/>
          </p:cNvSpPr>
          <p:nvPr>
            <p:ph sz="half" idx="1"/>
          </p:nvPr>
        </p:nvSpPr>
        <p:spPr/>
        <p:txBody>
          <a:bodyPr/>
          <a:lstStyle/>
          <a:p>
            <a:pPr>
              <a:spcAft>
                <a:spcPts val="1800"/>
              </a:spcAft>
            </a:pPr>
            <a:r>
              <a:rPr lang="en-US" dirty="0"/>
              <a:t>Discuss</a:t>
            </a:r>
          </a:p>
          <a:p>
            <a:pPr lvl="1">
              <a:spcAft>
                <a:spcPts val="1800"/>
              </a:spcAft>
            </a:pPr>
            <a:r>
              <a:rPr lang="en-US" dirty="0"/>
              <a:t>What will you do this week?</a:t>
            </a:r>
          </a:p>
          <a:p>
            <a:pPr lvl="1">
              <a:spcAft>
                <a:spcPts val="1800"/>
              </a:spcAft>
            </a:pPr>
            <a:r>
              <a:rPr lang="en-US" dirty="0"/>
              <a:t>In 30 days?</a:t>
            </a:r>
          </a:p>
          <a:p>
            <a:pPr lvl="1">
              <a:spcAft>
                <a:spcPts val="1800"/>
              </a:spcAft>
            </a:pPr>
            <a:r>
              <a:rPr lang="en-US" dirty="0"/>
              <a:t>In 90 days?</a:t>
            </a:r>
          </a:p>
          <a:p>
            <a:pPr>
              <a:spcAft>
                <a:spcPts val="1800"/>
              </a:spcAft>
            </a:pPr>
            <a:r>
              <a:rPr lang="en-US" dirty="0"/>
              <a:t>Add to your plan.</a:t>
            </a:r>
          </a:p>
        </p:txBody>
      </p:sp>
      <p:pic>
        <p:nvPicPr>
          <p:cNvPr id="6" name="Content Placeholder 5" descr="Vintage movie countdown 5">
            <a:extLst>
              <a:ext uri="{FF2B5EF4-FFF2-40B4-BE49-F238E27FC236}">
                <a16:creationId xmlns:a16="http://schemas.microsoft.com/office/drawing/2014/main" id="{FCA4E1EA-2BBC-1261-6FA4-E631666372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56439" y="1918929"/>
            <a:ext cx="4697361" cy="3523021"/>
          </a:xfrm>
        </p:spPr>
      </p:pic>
      <p:sp>
        <p:nvSpPr>
          <p:cNvPr id="4" name="TextBox 3">
            <a:extLst>
              <a:ext uri="{FF2B5EF4-FFF2-40B4-BE49-F238E27FC236}">
                <a16:creationId xmlns:a16="http://schemas.microsoft.com/office/drawing/2014/main" id="{24373796-0AD8-A015-6276-390EF14459D1}"/>
              </a:ext>
            </a:extLst>
          </p:cNvPr>
          <p:cNvSpPr txBox="1"/>
          <p:nvPr/>
        </p:nvSpPr>
        <p:spPr>
          <a:xfrm>
            <a:off x="442451" y="5783365"/>
            <a:ext cx="11307097"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"You will never ‘find’ time for anything. If you want time, you must make it." — Charles Buxton</a:t>
            </a:r>
          </a:p>
        </p:txBody>
      </p:sp>
    </p:spTree>
    <p:extLst>
      <p:ext uri="{BB962C8B-B14F-4D97-AF65-F5344CB8AC3E}">
        <p14:creationId xmlns:p14="http://schemas.microsoft.com/office/powerpoint/2010/main" val="26100133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771795-FE6A-2ADD-F3CC-3A981D71AF21}"/>
              </a:ext>
            </a:extLst>
          </p:cNvPr>
          <p:cNvSpPr>
            <a:spLocks noGrp="1"/>
          </p:cNvSpPr>
          <p:nvPr>
            <p:ph type="title"/>
          </p:nvPr>
        </p:nvSpPr>
        <p:spPr/>
        <p:txBody>
          <a:bodyPr/>
          <a:lstStyle/>
          <a:p>
            <a:r>
              <a:rPr lang="en-US" b="1" dirty="0"/>
              <a:t>90-DAY SMART ACTION PLAN Review</a:t>
            </a:r>
          </a:p>
        </p:txBody>
      </p:sp>
      <p:sp>
        <p:nvSpPr>
          <p:cNvPr id="6" name="Content Placeholder 5">
            <a:extLst>
              <a:ext uri="{FF2B5EF4-FFF2-40B4-BE49-F238E27FC236}">
                <a16:creationId xmlns:a16="http://schemas.microsoft.com/office/drawing/2014/main" id="{FE11378C-A1F6-E71D-B5BC-B017E3CA077A}"/>
              </a:ext>
            </a:extLst>
          </p:cNvPr>
          <p:cNvSpPr>
            <a:spLocks noGrp="1"/>
          </p:cNvSpPr>
          <p:nvPr>
            <p:ph idx="1"/>
          </p:nvPr>
        </p:nvSpPr>
        <p:spPr>
          <a:xfrm>
            <a:off x="838200" y="2389239"/>
            <a:ext cx="10515600" cy="2743200"/>
          </a:xfrm>
        </p:spPr>
        <p:txBody>
          <a:bodyPr/>
          <a:lstStyle/>
          <a:p>
            <a:pPr>
              <a:spcBef>
                <a:spcPts val="2400"/>
              </a:spcBef>
            </a:pPr>
            <a:r>
              <a:rPr lang="en-US" dirty="0"/>
              <a:t>5 Action Ideas to implement this week.</a:t>
            </a:r>
          </a:p>
          <a:p>
            <a:pPr>
              <a:spcBef>
                <a:spcPts val="2400"/>
              </a:spcBef>
            </a:pPr>
            <a:r>
              <a:rPr lang="en-US" dirty="0"/>
              <a:t>5 Action Ideas to implement by October 27</a:t>
            </a:r>
            <a:r>
              <a:rPr lang="en-US" baseline="30000" dirty="0"/>
              <a:t>th</a:t>
            </a:r>
            <a:r>
              <a:rPr lang="en-US" dirty="0"/>
              <a:t>.</a:t>
            </a:r>
          </a:p>
          <a:p>
            <a:pPr>
              <a:spcBef>
                <a:spcPts val="2400"/>
              </a:spcBef>
            </a:pPr>
            <a:r>
              <a:rPr lang="en-US" dirty="0"/>
              <a:t>5 Action Ideas to implement by January 1</a:t>
            </a:r>
          </a:p>
          <a:p>
            <a:pPr>
              <a:spcBef>
                <a:spcPts val="2400"/>
              </a:spcBef>
            </a:pPr>
            <a:r>
              <a:rPr lang="en-US" dirty="0"/>
              <a:t>Pick one you can complete and add it to your worksheet</a:t>
            </a:r>
          </a:p>
        </p:txBody>
      </p:sp>
      <p:sp>
        <p:nvSpPr>
          <p:cNvPr id="2" name="TextBox 1">
            <a:extLst>
              <a:ext uri="{FF2B5EF4-FFF2-40B4-BE49-F238E27FC236}">
                <a16:creationId xmlns:a16="http://schemas.microsoft.com/office/drawing/2014/main" id="{A3891FF5-79A1-C7CE-29EA-6E145C74B0A8}"/>
              </a:ext>
            </a:extLst>
          </p:cNvPr>
          <p:cNvSpPr txBox="1"/>
          <p:nvPr/>
        </p:nvSpPr>
        <p:spPr>
          <a:xfrm>
            <a:off x="412955" y="5697793"/>
            <a:ext cx="11425084" cy="707886"/>
          </a:xfrm>
          <a:prstGeom prst="rect">
            <a:avLst/>
          </a:prstGeom>
          <a:noFill/>
        </p:spPr>
        <p:txBody>
          <a:bodyPr wrap="square" rtlCol="0">
            <a:spAutoFit/>
          </a:bodyPr>
          <a:lstStyle/>
          <a:p>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"We are kept from our goal not by obstacles but by a clear path to a lesser goal." — Robert Brault</a:t>
            </a:r>
          </a:p>
        </p:txBody>
      </p:sp>
    </p:spTree>
    <p:extLst>
      <p:ext uri="{BB962C8B-B14F-4D97-AF65-F5344CB8AC3E}">
        <p14:creationId xmlns:p14="http://schemas.microsoft.com/office/powerpoint/2010/main" val="256730309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94477-B4B8-8E1A-8282-1695B37D5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7920C-EF3D-1472-3AEB-5693C137D3E9}"/>
              </a:ext>
            </a:extLst>
          </p:cNvPr>
          <p:cNvSpPr>
            <a:spLocks noGrp="1"/>
          </p:cNvSpPr>
          <p:nvPr>
            <p:ph type="title"/>
          </p:nvPr>
        </p:nvSpPr>
        <p:spPr/>
        <p:txBody>
          <a:bodyPr/>
          <a:lstStyle/>
          <a:p>
            <a:r>
              <a:rPr lang="en-US" b="1" dirty="0"/>
              <a:t>This Week –Quick Wins…</a:t>
            </a:r>
          </a:p>
        </p:txBody>
      </p:sp>
      <p:sp>
        <p:nvSpPr>
          <p:cNvPr id="3" name="Content Placeholder 2">
            <a:extLst>
              <a:ext uri="{FF2B5EF4-FFF2-40B4-BE49-F238E27FC236}">
                <a16:creationId xmlns:a16="http://schemas.microsoft.com/office/drawing/2014/main" id="{32CE4475-868C-F54E-4895-1683C2D182EA}"/>
              </a:ext>
            </a:extLst>
          </p:cNvPr>
          <p:cNvSpPr>
            <a:spLocks noGrp="1"/>
          </p:cNvSpPr>
          <p:nvPr>
            <p:ph sz="half" idx="1"/>
          </p:nvPr>
        </p:nvSpPr>
        <p:spPr/>
        <p:txBody>
          <a:bodyPr>
            <a:normAutofit fontScale="85000" lnSpcReduction="20000"/>
          </a:bodyPr>
          <a:lstStyle/>
          <a:p>
            <a:pPr>
              <a:spcAft>
                <a:spcPts val="1800"/>
              </a:spcAft>
            </a:pPr>
            <a:r>
              <a:rPr lang="en-US" dirty="0"/>
              <a:t>Write or revise 1 scene or chapter</a:t>
            </a:r>
          </a:p>
          <a:p>
            <a:pPr>
              <a:spcAft>
                <a:spcPts val="1800"/>
              </a:spcAft>
            </a:pPr>
            <a:r>
              <a:rPr lang="en-US" dirty="0"/>
              <a:t>Create or update author bio</a:t>
            </a:r>
          </a:p>
          <a:p>
            <a:pPr>
              <a:spcAft>
                <a:spcPts val="1800"/>
              </a:spcAft>
            </a:pPr>
            <a:r>
              <a:rPr lang="en-US" dirty="0"/>
              <a:t>Contact a critique partner</a:t>
            </a:r>
          </a:p>
          <a:p>
            <a:pPr>
              <a:spcAft>
                <a:spcPts val="1800"/>
              </a:spcAft>
            </a:pPr>
            <a:r>
              <a:rPr lang="en-US" dirty="0"/>
              <a:t>Schedule 3 writing sessions in your calendar</a:t>
            </a:r>
          </a:p>
          <a:p>
            <a:pPr>
              <a:spcAft>
                <a:spcPts val="1800"/>
              </a:spcAft>
            </a:pPr>
            <a:r>
              <a:rPr lang="en-US" dirty="0"/>
              <a:t>Make a list of agents, contests, or comps to research</a:t>
            </a:r>
          </a:p>
        </p:txBody>
      </p:sp>
      <p:pic>
        <p:nvPicPr>
          <p:cNvPr id="6" name="Content Placeholder 5">
            <a:extLst>
              <a:ext uri="{FF2B5EF4-FFF2-40B4-BE49-F238E27FC236}">
                <a16:creationId xmlns:a16="http://schemas.microsoft.com/office/drawing/2014/main" id="{E9212C3E-192D-73A8-97C7-9414370CE406}"/>
              </a:ext>
            </a:extLst>
          </p:cNvPr>
          <p:cNvPicPr>
            <a:picLocks noGrp="1" noChangeAspect="1"/>
          </p:cNvPicPr>
          <p:nvPr>
            <p:ph sz="half" idx="2"/>
          </p:nvPr>
        </p:nvPicPr>
        <p:blipFill>
          <a:blip r:embed="rId3"/>
          <a:srcRect/>
          <a:stretch/>
        </p:blipFill>
        <p:spPr>
          <a:xfrm>
            <a:off x="6656439" y="1918929"/>
            <a:ext cx="4697361" cy="3523021"/>
          </a:xfrm>
        </p:spPr>
      </p:pic>
      <p:sp>
        <p:nvSpPr>
          <p:cNvPr id="4" name="TextBox 3">
            <a:extLst>
              <a:ext uri="{FF2B5EF4-FFF2-40B4-BE49-F238E27FC236}">
                <a16:creationId xmlns:a16="http://schemas.microsoft.com/office/drawing/2014/main" id="{A8F58206-CF9E-F0D6-E3EB-6F6189EEB645}"/>
              </a:ext>
            </a:extLst>
          </p:cNvPr>
          <p:cNvSpPr txBox="1"/>
          <p:nvPr/>
        </p:nvSpPr>
        <p:spPr>
          <a:xfrm>
            <a:off x="442451" y="5783365"/>
            <a:ext cx="11307097" cy="707886"/>
          </a:xfrm>
          <a:prstGeom prst="rect">
            <a:avLst/>
          </a:prstGeom>
          <a:noFill/>
        </p:spPr>
        <p:txBody>
          <a:bodyPr wrap="square" rtlCol="0">
            <a:spAutoFit/>
          </a:bodyPr>
          <a:lstStyle/>
          <a:p>
            <a:endParaRPr lang="en-US" sz="2000" i="1" dirty="0">
              <a:solidFill>
                <a:schemeClr val="bg1"/>
              </a:solidFill>
            </a:endParaRPr>
          </a:p>
          <a:p>
            <a:r>
              <a:rPr lang="en-US" sz="2000" i="1" dirty="0">
                <a:solidFill>
                  <a:schemeClr val="bg1"/>
                </a:solidFill>
              </a:rPr>
              <a:t>"You don’t have to be great to start, but you have to start to be great."</a:t>
            </a:r>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i="1" dirty="0">
                <a:solidFill>
                  <a:schemeClr val="bg1"/>
                </a:solidFill>
              </a:rPr>
              <a:t>Zig Ziglar</a:t>
            </a:r>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551599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09668-D19A-67A6-F213-A833E1886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3F640-8973-2D5C-FA70-2D86224B0D29}"/>
              </a:ext>
            </a:extLst>
          </p:cNvPr>
          <p:cNvSpPr>
            <a:spLocks noGrp="1"/>
          </p:cNvSpPr>
          <p:nvPr>
            <p:ph type="title"/>
          </p:nvPr>
        </p:nvSpPr>
        <p:spPr/>
        <p:txBody>
          <a:bodyPr/>
          <a:lstStyle/>
          <a:p>
            <a:r>
              <a:rPr lang="en-US" b="1" dirty="0"/>
              <a:t>By Next Month – 30-Day Goals</a:t>
            </a:r>
          </a:p>
        </p:txBody>
      </p:sp>
      <p:sp>
        <p:nvSpPr>
          <p:cNvPr id="3" name="Content Placeholder 2">
            <a:extLst>
              <a:ext uri="{FF2B5EF4-FFF2-40B4-BE49-F238E27FC236}">
                <a16:creationId xmlns:a16="http://schemas.microsoft.com/office/drawing/2014/main" id="{4B97EAAA-2B9F-A598-F332-740EF98B1FFB}"/>
              </a:ext>
            </a:extLst>
          </p:cNvPr>
          <p:cNvSpPr>
            <a:spLocks noGrp="1"/>
          </p:cNvSpPr>
          <p:nvPr>
            <p:ph sz="half" idx="1"/>
          </p:nvPr>
        </p:nvSpPr>
        <p:spPr>
          <a:xfrm>
            <a:off x="838199" y="1825625"/>
            <a:ext cx="6889955" cy="3616325"/>
          </a:xfrm>
        </p:spPr>
        <p:txBody>
          <a:bodyPr>
            <a:normAutofit fontScale="85000" lnSpcReduction="20000"/>
          </a:bodyPr>
          <a:lstStyle/>
          <a:p>
            <a:pPr>
              <a:spcBef>
                <a:spcPts val="0"/>
              </a:spcBef>
              <a:spcAft>
                <a:spcPts val="2400"/>
              </a:spcAft>
            </a:pPr>
            <a:r>
              <a:rPr lang="en-US" b="0" dirty="0"/>
              <a:t>Finish a short story or first 3 chapters of a novel. </a:t>
            </a:r>
          </a:p>
          <a:p>
            <a:pPr>
              <a:spcBef>
                <a:spcPts val="0"/>
              </a:spcBef>
              <a:spcAft>
                <a:spcPts val="2400"/>
              </a:spcAft>
            </a:pPr>
            <a:r>
              <a:rPr lang="en-US" b="0" dirty="0"/>
              <a:t>Build a basic author website or landing page. </a:t>
            </a:r>
          </a:p>
          <a:p>
            <a:pPr>
              <a:spcBef>
                <a:spcPts val="0"/>
              </a:spcBef>
              <a:spcAft>
                <a:spcPts val="2400"/>
              </a:spcAft>
            </a:pPr>
            <a:r>
              <a:rPr lang="en-US" b="0" dirty="0"/>
              <a:t>Read a craft book and apply one technique to your WIP.</a:t>
            </a:r>
          </a:p>
          <a:p>
            <a:pPr>
              <a:spcBef>
                <a:spcPts val="0"/>
              </a:spcBef>
              <a:spcAft>
                <a:spcPts val="2400"/>
              </a:spcAft>
            </a:pPr>
            <a:r>
              <a:rPr lang="en-US" b="0" dirty="0"/>
              <a:t>Join a writing group or accountability pod.</a:t>
            </a:r>
          </a:p>
          <a:p>
            <a:pPr>
              <a:spcBef>
                <a:spcPts val="600"/>
              </a:spcBef>
              <a:spcAft>
                <a:spcPts val="2400"/>
              </a:spcAft>
            </a:pPr>
            <a:r>
              <a:rPr lang="en-US" b="0" dirty="0"/>
              <a:t>Create a content calendar for your newsletter or social medial</a:t>
            </a:r>
            <a:endParaRPr lang="en-US" dirty="0"/>
          </a:p>
        </p:txBody>
      </p:sp>
      <p:sp>
        <p:nvSpPr>
          <p:cNvPr id="4" name="TextBox 3">
            <a:extLst>
              <a:ext uri="{FF2B5EF4-FFF2-40B4-BE49-F238E27FC236}">
                <a16:creationId xmlns:a16="http://schemas.microsoft.com/office/drawing/2014/main" id="{18792C82-0943-41C0-B644-F00FB794BDC4}"/>
              </a:ext>
            </a:extLst>
          </p:cNvPr>
          <p:cNvSpPr txBox="1"/>
          <p:nvPr/>
        </p:nvSpPr>
        <p:spPr>
          <a:xfrm>
            <a:off x="442451" y="5783365"/>
            <a:ext cx="11307097" cy="400110"/>
          </a:xfrm>
          <a:prstGeom prst="rect">
            <a:avLst/>
          </a:prstGeom>
          <a:noFill/>
        </p:spPr>
        <p:txBody>
          <a:bodyPr wrap="square" rtlCol="0">
            <a:spAutoFit/>
          </a:bodyPr>
          <a:lstStyle/>
          <a:p>
            <a:r>
              <a:rPr lang="en-US" sz="2000" i="1" dirty="0">
                <a:solidFill>
                  <a:schemeClr val="bg1"/>
                </a:solidFill>
              </a:rPr>
              <a:t>"A goal without a plan is just a wish."</a:t>
            </a:r>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i="1" dirty="0">
                <a:solidFill>
                  <a:schemeClr val="bg1"/>
                </a:solidFill>
              </a:rPr>
              <a:t>Antoine de Saint-Exupéry</a:t>
            </a:r>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Content Placeholder 12" descr="A cartoon flower in a pot&#10;&#10;AI-generated content may be incorrect.">
            <a:extLst>
              <a:ext uri="{FF2B5EF4-FFF2-40B4-BE49-F238E27FC236}">
                <a16:creationId xmlns:a16="http://schemas.microsoft.com/office/drawing/2014/main" id="{D57B0219-9E1A-07C7-F15F-332242277BB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942917" y="1825625"/>
            <a:ext cx="2410883" cy="3616325"/>
          </a:xfrm>
        </p:spPr>
      </p:pic>
    </p:spTree>
    <p:extLst>
      <p:ext uri="{BB962C8B-B14F-4D97-AF65-F5344CB8AC3E}">
        <p14:creationId xmlns:p14="http://schemas.microsoft.com/office/powerpoint/2010/main" val="60743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6B677-6E7C-84A6-4F6F-2F3C1563E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2A514-15F7-7D82-E8A9-DEC2937A18F7}"/>
              </a:ext>
            </a:extLst>
          </p:cNvPr>
          <p:cNvSpPr>
            <a:spLocks noGrp="1"/>
          </p:cNvSpPr>
          <p:nvPr>
            <p:ph type="title"/>
          </p:nvPr>
        </p:nvSpPr>
        <p:spPr/>
        <p:txBody>
          <a:bodyPr/>
          <a:lstStyle/>
          <a:p>
            <a:r>
              <a:rPr lang="en-US" b="1" dirty="0"/>
              <a:t>Within 90 Days</a:t>
            </a:r>
          </a:p>
        </p:txBody>
      </p:sp>
      <p:sp>
        <p:nvSpPr>
          <p:cNvPr id="3" name="Content Placeholder 2">
            <a:extLst>
              <a:ext uri="{FF2B5EF4-FFF2-40B4-BE49-F238E27FC236}">
                <a16:creationId xmlns:a16="http://schemas.microsoft.com/office/drawing/2014/main" id="{FAE342D9-677A-5A0F-2E5C-2C4E67F208E4}"/>
              </a:ext>
            </a:extLst>
          </p:cNvPr>
          <p:cNvSpPr>
            <a:spLocks noGrp="1"/>
          </p:cNvSpPr>
          <p:nvPr>
            <p:ph sz="half" idx="1"/>
          </p:nvPr>
        </p:nvSpPr>
        <p:spPr/>
        <p:txBody>
          <a:bodyPr>
            <a:normAutofit fontScale="77500" lnSpcReduction="20000"/>
          </a:bodyPr>
          <a:lstStyle/>
          <a:p>
            <a:pPr>
              <a:spcAft>
                <a:spcPts val="1800"/>
              </a:spcAft>
            </a:pPr>
            <a:r>
              <a:rPr lang="en-US" b="0" dirty="0"/>
              <a:t>Complete a full draft or novella</a:t>
            </a:r>
          </a:p>
          <a:p>
            <a:pPr>
              <a:spcAft>
                <a:spcPts val="1800"/>
              </a:spcAft>
            </a:pPr>
            <a:r>
              <a:rPr lang="en-US" b="0" dirty="0"/>
              <a:t>Launch a reader magnet or prequel for list-building</a:t>
            </a:r>
          </a:p>
          <a:p>
            <a:pPr>
              <a:spcAft>
                <a:spcPts val="1800"/>
              </a:spcAft>
            </a:pPr>
            <a:r>
              <a:rPr lang="en-US" b="0" dirty="0"/>
              <a:t>Submit your work to a contest, agent, or editor.</a:t>
            </a:r>
          </a:p>
          <a:p>
            <a:pPr>
              <a:spcAft>
                <a:spcPts val="1800"/>
              </a:spcAft>
            </a:pPr>
            <a:r>
              <a:rPr lang="en-US" b="0" dirty="0"/>
              <a:t>Outline your next book or series arc</a:t>
            </a:r>
          </a:p>
          <a:p>
            <a:pPr>
              <a:spcAft>
                <a:spcPts val="1800"/>
              </a:spcAft>
            </a:pPr>
            <a:r>
              <a:rPr lang="en-US" b="0" dirty="0"/>
              <a:t>Plan a promo strategy or branding refresh for your next release.</a:t>
            </a:r>
          </a:p>
        </p:txBody>
      </p:sp>
      <p:pic>
        <p:nvPicPr>
          <p:cNvPr id="6" name="Content Placeholder 5">
            <a:extLst>
              <a:ext uri="{FF2B5EF4-FFF2-40B4-BE49-F238E27FC236}">
                <a16:creationId xmlns:a16="http://schemas.microsoft.com/office/drawing/2014/main" id="{A781D600-F221-AD6F-2172-FDCF191540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885471" y="1690688"/>
            <a:ext cx="3098506" cy="3616324"/>
          </a:xfrm>
        </p:spPr>
      </p:pic>
      <p:sp>
        <p:nvSpPr>
          <p:cNvPr id="4" name="TextBox 3">
            <a:extLst>
              <a:ext uri="{FF2B5EF4-FFF2-40B4-BE49-F238E27FC236}">
                <a16:creationId xmlns:a16="http://schemas.microsoft.com/office/drawing/2014/main" id="{878792F0-36A3-F9AA-A1B3-2F85C52D1ACF}"/>
              </a:ext>
            </a:extLst>
          </p:cNvPr>
          <p:cNvSpPr txBox="1"/>
          <p:nvPr/>
        </p:nvSpPr>
        <p:spPr>
          <a:xfrm>
            <a:off x="442451" y="5783365"/>
            <a:ext cx="11307097" cy="400110"/>
          </a:xfrm>
          <a:prstGeom prst="rect">
            <a:avLst/>
          </a:prstGeom>
          <a:noFill/>
        </p:spPr>
        <p:txBody>
          <a:bodyPr wrap="square" rtlCol="0">
            <a:spAutoFit/>
          </a:bodyPr>
          <a:lstStyle/>
          <a:p>
            <a:r>
              <a:rPr lang="en-US" sz="2000" i="1" dirty="0">
                <a:solidFill>
                  <a:schemeClr val="bg1"/>
                </a:solidFill>
              </a:rPr>
              <a:t>"Success usually comes to those who are too busy to be looking for it."</a:t>
            </a:r>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i="1" dirty="0">
                <a:solidFill>
                  <a:schemeClr val="bg1"/>
                </a:solidFill>
              </a:rPr>
              <a:t>Henry David Thoreau</a:t>
            </a:r>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54819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DBE7-16F0-91CD-198B-D34476FB44FC}"/>
              </a:ext>
            </a:extLst>
          </p:cNvPr>
          <p:cNvSpPr>
            <a:spLocks noGrp="1"/>
          </p:cNvSpPr>
          <p:nvPr>
            <p:ph type="title"/>
          </p:nvPr>
        </p:nvSpPr>
        <p:spPr/>
        <p:txBody>
          <a:bodyPr/>
          <a:lstStyle/>
          <a:p>
            <a:r>
              <a:rPr lang="en-US" b="1" dirty="0"/>
              <a:t>ACCOUNTABILITY MATTERS!!</a:t>
            </a:r>
          </a:p>
        </p:txBody>
      </p:sp>
      <p:sp>
        <p:nvSpPr>
          <p:cNvPr id="3" name="Content Placeholder 2">
            <a:extLst>
              <a:ext uri="{FF2B5EF4-FFF2-40B4-BE49-F238E27FC236}">
                <a16:creationId xmlns:a16="http://schemas.microsoft.com/office/drawing/2014/main" id="{ECF806E7-A579-7D61-0B8D-2614239067D7}"/>
              </a:ext>
            </a:extLst>
          </p:cNvPr>
          <p:cNvSpPr>
            <a:spLocks noGrp="1"/>
          </p:cNvSpPr>
          <p:nvPr>
            <p:ph idx="1"/>
          </p:nvPr>
        </p:nvSpPr>
        <p:spPr>
          <a:xfrm>
            <a:off x="838200" y="1825625"/>
            <a:ext cx="10515600" cy="3169162"/>
          </a:xfrm>
        </p:spPr>
        <p:txBody>
          <a:bodyPr/>
          <a:lstStyle/>
          <a:p>
            <a:pPr marL="457200" lvl="1" indent="0">
              <a:buNone/>
            </a:pPr>
            <a:r>
              <a:rPr lang="en-US" dirty="0"/>
              <a:t>Select your support system</a:t>
            </a:r>
          </a:p>
          <a:p>
            <a:pPr lvl="1"/>
            <a:r>
              <a:rPr lang="en-US" dirty="0"/>
              <a:t>Writing partner</a:t>
            </a:r>
          </a:p>
          <a:p>
            <a:pPr lvl="1"/>
            <a:r>
              <a:rPr lang="en-US" dirty="0"/>
              <a:t>Online group</a:t>
            </a:r>
          </a:p>
          <a:p>
            <a:pPr lvl="1"/>
            <a:r>
              <a:rPr lang="en-US" dirty="0"/>
              <a:t>Planner or ap</a:t>
            </a:r>
          </a:p>
          <a:p>
            <a:pPr lvl="1"/>
            <a:r>
              <a:rPr lang="en-US" dirty="0"/>
              <a:t>Calendar reminders</a:t>
            </a:r>
          </a:p>
        </p:txBody>
      </p:sp>
      <p:sp>
        <p:nvSpPr>
          <p:cNvPr id="4" name="TextBox 3">
            <a:extLst>
              <a:ext uri="{FF2B5EF4-FFF2-40B4-BE49-F238E27FC236}">
                <a16:creationId xmlns:a16="http://schemas.microsoft.com/office/drawing/2014/main" id="{B3C551C7-2D05-9F12-5813-919349F9932B}"/>
              </a:ext>
            </a:extLst>
          </p:cNvPr>
          <p:cNvSpPr txBox="1"/>
          <p:nvPr/>
        </p:nvSpPr>
        <p:spPr>
          <a:xfrm>
            <a:off x="589935" y="5422490"/>
            <a:ext cx="11110452" cy="1015663"/>
          </a:xfrm>
          <a:prstGeom prst="rect">
            <a:avLst/>
          </a:prstGeom>
          <a:noFill/>
        </p:spPr>
        <p:txBody>
          <a:bodyPr wrap="square" rtlCol="0">
            <a:spAutoFit/>
          </a:bodyPr>
          <a:lstStyle/>
          <a:p>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"Decide what you want. Write it down. Make a plan. Work on it every single day."</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 Unknown</a:t>
            </a:r>
          </a:p>
        </p:txBody>
      </p:sp>
    </p:spTree>
    <p:extLst>
      <p:ext uri="{BB962C8B-B14F-4D97-AF65-F5344CB8AC3E}">
        <p14:creationId xmlns:p14="http://schemas.microsoft.com/office/powerpoint/2010/main" val="3736253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0982-F2F4-5A23-8363-03E359B9D6CF}"/>
              </a:ext>
            </a:extLst>
          </p:cNvPr>
          <p:cNvSpPr>
            <a:spLocks noGrp="1"/>
          </p:cNvSpPr>
          <p:nvPr>
            <p:ph type="title"/>
          </p:nvPr>
        </p:nvSpPr>
        <p:spPr/>
        <p:txBody>
          <a:bodyPr/>
          <a:lstStyle/>
          <a:p>
            <a:r>
              <a:rPr lang="en-US" b="1" dirty="0"/>
              <a:t>YOUR COMMITMENT</a:t>
            </a:r>
          </a:p>
        </p:txBody>
      </p:sp>
      <p:sp>
        <p:nvSpPr>
          <p:cNvPr id="3" name="Content Placeholder 2">
            <a:extLst>
              <a:ext uri="{FF2B5EF4-FFF2-40B4-BE49-F238E27FC236}">
                <a16:creationId xmlns:a16="http://schemas.microsoft.com/office/drawing/2014/main" id="{39EAA174-4620-2132-35A8-892CBA146D89}"/>
              </a:ext>
            </a:extLst>
          </p:cNvPr>
          <p:cNvSpPr>
            <a:spLocks noGrp="1"/>
          </p:cNvSpPr>
          <p:nvPr>
            <p:ph idx="1"/>
          </p:nvPr>
        </p:nvSpPr>
        <p:spPr>
          <a:xfrm>
            <a:off x="838200" y="1825625"/>
            <a:ext cx="10515600" cy="2618556"/>
          </a:xfrm>
        </p:spPr>
        <p:txBody>
          <a:bodyPr/>
          <a:lstStyle/>
          <a:p>
            <a:pPr marL="0" indent="0">
              <a:buNone/>
            </a:pPr>
            <a:r>
              <a:rPr lang="en-US" dirty="0"/>
              <a:t>What action will you take this week?</a:t>
            </a:r>
          </a:p>
          <a:p>
            <a:endParaRPr lang="en-US" dirty="0"/>
          </a:p>
          <a:p>
            <a:endParaRPr lang="en-US" dirty="0"/>
          </a:p>
          <a:p>
            <a:pPr marL="0" indent="0">
              <a:buNone/>
            </a:pPr>
            <a:r>
              <a:rPr lang="en-US" sz="4400" dirty="0"/>
              <a:t>WHY DOES IT MATTER TO YOU?</a:t>
            </a:r>
          </a:p>
        </p:txBody>
      </p:sp>
      <p:sp>
        <p:nvSpPr>
          <p:cNvPr id="4" name="TextBox 3">
            <a:extLst>
              <a:ext uri="{FF2B5EF4-FFF2-40B4-BE49-F238E27FC236}">
                <a16:creationId xmlns:a16="http://schemas.microsoft.com/office/drawing/2014/main" id="{D55EA340-36A8-4581-54ED-84E6E52931BE}"/>
              </a:ext>
            </a:extLst>
          </p:cNvPr>
          <p:cNvSpPr txBox="1"/>
          <p:nvPr/>
        </p:nvSpPr>
        <p:spPr>
          <a:xfrm>
            <a:off x="727587" y="5262563"/>
            <a:ext cx="10515600" cy="1323439"/>
          </a:xfrm>
          <a:prstGeom prst="rect">
            <a:avLst/>
          </a:prstGeom>
          <a:noFill/>
        </p:spPr>
        <p:txBody>
          <a:bodyPr wrap="square" rtlCol="0">
            <a:spAutoFit/>
          </a:bodyPr>
          <a:lstStyle/>
          <a:p>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"You have the power to say, ‘This is not how my story will end.“  — Christine Mason Miller</a:t>
            </a:r>
            <a:b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85652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B7FB-CC7C-2445-2424-1DD8FE7C38A3}"/>
              </a:ext>
            </a:extLst>
          </p:cNvPr>
          <p:cNvSpPr>
            <a:spLocks noGrp="1"/>
          </p:cNvSpPr>
          <p:nvPr>
            <p:ph type="title"/>
          </p:nvPr>
        </p:nvSpPr>
        <p:spPr/>
        <p:txBody>
          <a:bodyPr/>
          <a:lstStyle/>
          <a:p>
            <a:r>
              <a:rPr lang="en-US" b="1" dirty="0"/>
              <a:t>Handout Link</a:t>
            </a:r>
            <a:br>
              <a:rPr lang="en-US" dirty="0"/>
            </a:br>
            <a:r>
              <a:rPr lang="en-US" dirty="0"/>
              <a:t>https://tinyurl.com/UnstopSheet</a:t>
            </a:r>
          </a:p>
        </p:txBody>
      </p:sp>
      <p:pic>
        <p:nvPicPr>
          <p:cNvPr id="5" name="Content Placeholder 4" descr="A qr code with a yellow background&#10;&#10;AI-generated content may be incorrect.">
            <a:extLst>
              <a:ext uri="{FF2B5EF4-FFF2-40B4-BE49-F238E27FC236}">
                <a16:creationId xmlns:a16="http://schemas.microsoft.com/office/drawing/2014/main" id="{D43ED19C-32DD-1E7F-6786-B52A7FBAAF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8185" y="2343479"/>
            <a:ext cx="3833484" cy="3833484"/>
          </a:xfrm>
        </p:spPr>
      </p:pic>
    </p:spTree>
    <p:extLst>
      <p:ext uri="{BB962C8B-B14F-4D97-AF65-F5344CB8AC3E}">
        <p14:creationId xmlns:p14="http://schemas.microsoft.com/office/powerpoint/2010/main" val="7433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F9E5-3974-69F3-FC97-4BCC22E483FF}"/>
              </a:ext>
            </a:extLst>
          </p:cNvPr>
          <p:cNvSpPr>
            <a:spLocks noGrp="1"/>
          </p:cNvSpPr>
          <p:nvPr>
            <p:ph type="title"/>
          </p:nvPr>
        </p:nvSpPr>
        <p:spPr/>
        <p:txBody>
          <a:bodyPr>
            <a:normAutofit/>
          </a:bodyPr>
          <a:lstStyle/>
          <a:p>
            <a:r>
              <a:rPr lang="en-US" sz="4000" b="1" dirty="0"/>
              <a:t>YOU’RE UNSTUCK &amp; UNSTOPPABLE!</a:t>
            </a:r>
          </a:p>
        </p:txBody>
      </p:sp>
      <p:sp>
        <p:nvSpPr>
          <p:cNvPr id="3" name="Content Placeholder 2">
            <a:extLst>
              <a:ext uri="{FF2B5EF4-FFF2-40B4-BE49-F238E27FC236}">
                <a16:creationId xmlns:a16="http://schemas.microsoft.com/office/drawing/2014/main" id="{44CFD6B0-16D4-03F2-3696-CD143EF072CC}"/>
              </a:ext>
            </a:extLst>
          </p:cNvPr>
          <p:cNvSpPr>
            <a:spLocks noGrp="1"/>
          </p:cNvSpPr>
          <p:nvPr>
            <p:ph idx="1"/>
          </p:nvPr>
        </p:nvSpPr>
        <p:spPr>
          <a:xfrm>
            <a:off x="838200" y="1825625"/>
            <a:ext cx="10515600" cy="3277317"/>
          </a:xfrm>
        </p:spPr>
        <p:txBody>
          <a:bodyPr/>
          <a:lstStyle/>
          <a:p>
            <a:r>
              <a:rPr lang="en-US" dirty="0"/>
              <a:t>You have a plan</a:t>
            </a:r>
          </a:p>
          <a:p>
            <a:endParaRPr lang="en-US" dirty="0"/>
          </a:p>
          <a:p>
            <a:r>
              <a:rPr lang="en-US" dirty="0"/>
              <a:t>You have a purpose</a:t>
            </a:r>
          </a:p>
          <a:p>
            <a:endParaRPr lang="en-US" dirty="0"/>
          </a:p>
          <a:p>
            <a:r>
              <a:rPr lang="en-US" dirty="0"/>
              <a:t>You’re moving forward –now!</a:t>
            </a:r>
          </a:p>
        </p:txBody>
      </p:sp>
      <p:sp>
        <p:nvSpPr>
          <p:cNvPr id="4" name="TextBox 3">
            <a:extLst>
              <a:ext uri="{FF2B5EF4-FFF2-40B4-BE49-F238E27FC236}">
                <a16:creationId xmlns:a16="http://schemas.microsoft.com/office/drawing/2014/main" id="{8AB197D8-D788-FC4D-BB1B-C9DF48A8DC88}"/>
              </a:ext>
            </a:extLst>
          </p:cNvPr>
          <p:cNvSpPr txBox="1"/>
          <p:nvPr/>
        </p:nvSpPr>
        <p:spPr>
          <a:xfrm>
            <a:off x="838199" y="5578475"/>
            <a:ext cx="10515599" cy="707886"/>
          </a:xfrm>
          <a:prstGeom prst="rect">
            <a:avLst/>
          </a:prstGeom>
          <a:noFill/>
        </p:spPr>
        <p:txBody>
          <a:bodyPr wrap="square" rtlCol="0">
            <a:spAutoFit/>
          </a:bodyPr>
          <a:lstStyle/>
          <a:p>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"The bad news is time flies. The good news is you’re the pilot." — Michael Altshuler</a:t>
            </a:r>
          </a:p>
        </p:txBody>
      </p:sp>
    </p:spTree>
    <p:extLst>
      <p:ext uri="{BB962C8B-B14F-4D97-AF65-F5344CB8AC3E}">
        <p14:creationId xmlns:p14="http://schemas.microsoft.com/office/powerpoint/2010/main" val="10540420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C544409-6E8D-4EAD-C415-77C9199054C4}"/>
              </a:ext>
            </a:extLst>
          </p:cNvPr>
          <p:cNvSpPr>
            <a:spLocks noGrp="1"/>
          </p:cNvSpPr>
          <p:nvPr>
            <p:ph type="title"/>
          </p:nvPr>
        </p:nvSpPr>
        <p:spPr>
          <a:xfrm>
            <a:off x="839788" y="457200"/>
            <a:ext cx="3932237" cy="1600200"/>
          </a:xfrm>
        </p:spPr>
        <p:txBody>
          <a:bodyPr/>
          <a:lstStyle/>
          <a:p>
            <a:endParaRPr lang="en-US" dirty="0"/>
          </a:p>
        </p:txBody>
      </p:sp>
      <p:pic>
        <p:nvPicPr>
          <p:cNvPr id="6" name="Picture Placeholder 5" descr="A cartoon of a child in a plane">
            <a:extLst>
              <a:ext uri="{FF2B5EF4-FFF2-40B4-BE49-F238E27FC236}">
                <a16:creationId xmlns:a16="http://schemas.microsoft.com/office/drawing/2014/main" id="{942F75F2-E63C-16B6-6EEF-A085476432F5}"/>
              </a:ext>
            </a:extLst>
          </p:cNvPr>
          <p:cNvPicPr>
            <a:picLocks noGrp="1" noChangeAspect="1"/>
          </p:cNvPicPr>
          <p:nvPr>
            <p:ph idx="1"/>
          </p:nvPr>
        </p:nvPicPr>
        <p:blipFill>
          <a:blip r:embed="rId3"/>
          <a:stretch>
            <a:fillRect/>
          </a:stretch>
        </p:blipFill>
        <p:spPr>
          <a:xfrm>
            <a:off x="5832475" y="987425"/>
            <a:ext cx="4873625" cy="4873625"/>
          </a:xfrm>
          <a:noFill/>
        </p:spPr>
      </p:pic>
      <p:sp>
        <p:nvSpPr>
          <p:cNvPr id="13" name="Text Placeholder 3">
            <a:extLst>
              <a:ext uri="{FF2B5EF4-FFF2-40B4-BE49-F238E27FC236}">
                <a16:creationId xmlns:a16="http://schemas.microsoft.com/office/drawing/2014/main" id="{6F72A1EA-DB50-E7D8-682C-83296AD72E1F}"/>
              </a:ext>
            </a:extLst>
          </p:cNvPr>
          <p:cNvSpPr>
            <a:spLocks noGrp="1"/>
          </p:cNvSpPr>
          <p:nvPr>
            <p:ph type="body" sz="half" idx="2"/>
          </p:nvPr>
        </p:nvSpPr>
        <p:spPr>
          <a:xfrm>
            <a:off x="839788" y="2057400"/>
            <a:ext cx="3932237" cy="3811588"/>
          </a:xfrm>
        </p:spPr>
        <p:txBody>
          <a:bodyPr/>
          <a:lstStyle/>
          <a:p>
            <a:pPr>
              <a:spcBef>
                <a:spcPts val="3000"/>
              </a:spcBef>
            </a:pPr>
            <a:endParaRPr lang="en-US" dirty="0"/>
          </a:p>
          <a:p>
            <a:pPr>
              <a:spcBef>
                <a:spcPts val="3000"/>
              </a:spcBef>
            </a:pPr>
            <a:r>
              <a:rPr lang="en-US" dirty="0"/>
              <a:t>You’ve got the fuel. You’ve </a:t>
            </a:r>
          </a:p>
          <a:p>
            <a:pPr>
              <a:spcBef>
                <a:spcPts val="3000"/>
              </a:spcBef>
            </a:pPr>
            <a:r>
              <a:rPr lang="en-US" dirty="0"/>
              <a:t>got the flight plan. Now hit </a:t>
            </a:r>
          </a:p>
          <a:p>
            <a:pPr>
              <a:spcBef>
                <a:spcPts val="3000"/>
              </a:spcBef>
            </a:pPr>
            <a:r>
              <a:rPr lang="en-US" dirty="0"/>
              <a:t>the throttle."</a:t>
            </a:r>
          </a:p>
        </p:txBody>
      </p:sp>
    </p:spTree>
    <p:extLst>
      <p:ext uri="{BB962C8B-B14F-4D97-AF65-F5344CB8AC3E}">
        <p14:creationId xmlns:p14="http://schemas.microsoft.com/office/powerpoint/2010/main" val="14390452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FBDC-32F7-120F-AE83-1D7EB0ED1DA8}"/>
              </a:ext>
            </a:extLst>
          </p:cNvPr>
          <p:cNvSpPr>
            <a:spLocks noGrp="1"/>
          </p:cNvSpPr>
          <p:nvPr>
            <p:ph type="title"/>
          </p:nvPr>
        </p:nvSpPr>
        <p:spPr/>
        <p:txBody>
          <a:bodyPr/>
          <a:lstStyle/>
          <a:p>
            <a:r>
              <a:rPr lang="en-US" b="1" dirty="0"/>
              <a:t>WELCOME &amp; PURPOSE</a:t>
            </a:r>
            <a:endParaRPr lang="en-US" dirty="0"/>
          </a:p>
        </p:txBody>
      </p:sp>
      <p:sp>
        <p:nvSpPr>
          <p:cNvPr id="3" name="Content Placeholder 2">
            <a:extLst>
              <a:ext uri="{FF2B5EF4-FFF2-40B4-BE49-F238E27FC236}">
                <a16:creationId xmlns:a16="http://schemas.microsoft.com/office/drawing/2014/main" id="{48A5F452-DE28-823B-BF46-A7B0C99C94B6}"/>
              </a:ext>
            </a:extLst>
          </p:cNvPr>
          <p:cNvSpPr>
            <a:spLocks noGrp="1"/>
          </p:cNvSpPr>
          <p:nvPr>
            <p:ph idx="1"/>
          </p:nvPr>
        </p:nvSpPr>
        <p:spPr>
          <a:xfrm>
            <a:off x="838200" y="1825625"/>
            <a:ext cx="10515600" cy="4909472"/>
          </a:xfrm>
        </p:spPr>
        <p:txBody>
          <a:bodyPr>
            <a:normAutofit/>
          </a:bodyPr>
          <a:lstStyle/>
          <a:p>
            <a:r>
              <a:rPr lang="en-US" dirty="0"/>
              <a:t>You came here with a purpose</a:t>
            </a:r>
          </a:p>
          <a:p>
            <a:pPr lvl="1"/>
            <a:r>
              <a:rPr lang="en-US" dirty="0"/>
              <a:t>Improve your writing craft</a:t>
            </a:r>
          </a:p>
          <a:p>
            <a:pPr lvl="1"/>
            <a:r>
              <a:rPr lang="en-US" dirty="0"/>
              <a:t>Expand your publishing, business knowledge</a:t>
            </a:r>
          </a:p>
          <a:p>
            <a:pPr lvl="1"/>
            <a:r>
              <a:rPr lang="en-US" dirty="0"/>
              <a:t>Connect with influencers and fellow writers</a:t>
            </a:r>
          </a:p>
          <a:p>
            <a:r>
              <a:rPr lang="en-US" dirty="0"/>
              <a:t>Not let’s turn that energy into action—</a:t>
            </a:r>
          </a:p>
          <a:p>
            <a:pPr lvl="1"/>
            <a:r>
              <a:rPr lang="en-US" dirty="0"/>
              <a:t>Start building your 2026 writing game plan today</a:t>
            </a:r>
          </a:p>
          <a:p>
            <a:pPr marL="0" indent="0">
              <a:spcBef>
                <a:spcPts val="3600"/>
              </a:spcBef>
              <a:buNone/>
            </a:pPr>
            <a:r>
              <a:rPr lang="en-US" b="0" i="1" dirty="0">
                <a:solidFill>
                  <a:schemeClr val="bg1"/>
                </a:solidFill>
              </a:rPr>
              <a:t>"</a:t>
            </a:r>
            <a:r>
              <a:rPr lang="en-US" sz="2000" b="0" i="1" dirty="0">
                <a:solidFill>
                  <a:schemeClr val="bg1"/>
                </a:solidFill>
              </a:rPr>
              <a:t>Success is not for the chosen few, it’s for the few who choose it." — Unknown</a:t>
            </a:r>
          </a:p>
        </p:txBody>
      </p:sp>
    </p:spTree>
    <p:extLst>
      <p:ext uri="{BB962C8B-B14F-4D97-AF65-F5344CB8AC3E}">
        <p14:creationId xmlns:p14="http://schemas.microsoft.com/office/powerpoint/2010/main" val="1780855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B0B6-FE60-C3CA-EE78-BC7B4B876803}"/>
              </a:ext>
            </a:extLst>
          </p:cNvPr>
          <p:cNvSpPr>
            <a:spLocks noGrp="1"/>
          </p:cNvSpPr>
          <p:nvPr>
            <p:ph type="title"/>
          </p:nvPr>
        </p:nvSpPr>
        <p:spPr/>
        <p:txBody>
          <a:bodyPr/>
          <a:lstStyle/>
          <a:p>
            <a:r>
              <a:rPr lang="en-US" b="1" dirty="0"/>
              <a:t>WHAT YOU’LL WALK AWAY WITH</a:t>
            </a:r>
          </a:p>
        </p:txBody>
      </p:sp>
      <p:sp>
        <p:nvSpPr>
          <p:cNvPr id="3" name="Content Placeholder 2">
            <a:extLst>
              <a:ext uri="{FF2B5EF4-FFF2-40B4-BE49-F238E27FC236}">
                <a16:creationId xmlns:a16="http://schemas.microsoft.com/office/drawing/2014/main" id="{AC4BDA39-7A43-DB8F-C556-3225906DBA2F}"/>
              </a:ext>
            </a:extLst>
          </p:cNvPr>
          <p:cNvSpPr>
            <a:spLocks noGrp="1"/>
          </p:cNvSpPr>
          <p:nvPr>
            <p:ph idx="1"/>
          </p:nvPr>
        </p:nvSpPr>
        <p:spPr>
          <a:xfrm>
            <a:off x="838200" y="1825625"/>
            <a:ext cx="10515600" cy="4667250"/>
          </a:xfrm>
        </p:spPr>
        <p:txBody>
          <a:bodyPr/>
          <a:lstStyle/>
          <a:p>
            <a:r>
              <a:rPr lang="en-US" dirty="0"/>
              <a:t>By this session’s end, you’ll have:</a:t>
            </a:r>
          </a:p>
          <a:p>
            <a:pPr lvl="1"/>
            <a:r>
              <a:rPr lang="en-US" dirty="0"/>
              <a:t>A clear writing vision for 2026</a:t>
            </a:r>
          </a:p>
          <a:p>
            <a:pPr lvl="1"/>
            <a:r>
              <a:rPr lang="en-US" dirty="0"/>
              <a:t>A jumpstart 90-day action plan</a:t>
            </a:r>
          </a:p>
          <a:p>
            <a:pPr lvl="1"/>
            <a:r>
              <a:rPr lang="en-US" dirty="0"/>
              <a:t>Tools to stay focused and motivated</a:t>
            </a:r>
          </a:p>
          <a:p>
            <a:pPr lvl="1"/>
            <a:r>
              <a:rPr lang="en-US" dirty="0"/>
              <a:t>A strategy to turn conference inspiration into lasting momentum</a:t>
            </a:r>
          </a:p>
          <a:p>
            <a:pPr lvl="1"/>
            <a:endParaRPr lang="en-US" dirty="0"/>
          </a:p>
          <a:p>
            <a:pPr marL="0" indent="0">
              <a:buNone/>
            </a:pPr>
            <a:r>
              <a:rPr lang="en-US" sz="2000" b="0" i="1" dirty="0">
                <a:solidFill>
                  <a:schemeClr val="bg1"/>
                </a:solidFill>
              </a:rPr>
              <a:t>"The key is not to prioritize what's on your schedule, but to schedule your priorities." — Stephen Covey</a:t>
            </a:r>
          </a:p>
        </p:txBody>
      </p:sp>
    </p:spTree>
    <p:extLst>
      <p:ext uri="{BB962C8B-B14F-4D97-AF65-F5344CB8AC3E}">
        <p14:creationId xmlns:p14="http://schemas.microsoft.com/office/powerpoint/2010/main" val="2066776572"/>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BFE6-FAC3-E115-A7E8-A808E190C724}"/>
              </a:ext>
            </a:extLst>
          </p:cNvPr>
          <p:cNvSpPr>
            <a:spLocks noGrp="1"/>
          </p:cNvSpPr>
          <p:nvPr>
            <p:ph type="title"/>
          </p:nvPr>
        </p:nvSpPr>
        <p:spPr>
          <a:xfrm>
            <a:off x="838200" y="365125"/>
            <a:ext cx="10515600" cy="4768735"/>
          </a:xfrm>
        </p:spPr>
        <p:txBody>
          <a:bodyPr/>
          <a:lstStyle/>
          <a:p>
            <a:r>
              <a:rPr lang="en-US" b="1" dirty="0"/>
              <a:t>Why did you attend the conference?</a:t>
            </a:r>
            <a:endParaRPr lang="en-US" dirty="0"/>
          </a:p>
        </p:txBody>
      </p:sp>
      <p:sp>
        <p:nvSpPr>
          <p:cNvPr id="3" name="TextBox 2">
            <a:extLst>
              <a:ext uri="{FF2B5EF4-FFF2-40B4-BE49-F238E27FC236}">
                <a16:creationId xmlns:a16="http://schemas.microsoft.com/office/drawing/2014/main" id="{D492B672-4A3D-4973-87BF-6DBDCA6E63CF}"/>
              </a:ext>
            </a:extLst>
          </p:cNvPr>
          <p:cNvSpPr txBox="1"/>
          <p:nvPr/>
        </p:nvSpPr>
        <p:spPr>
          <a:xfrm>
            <a:off x="1322025" y="5398265"/>
            <a:ext cx="10031776" cy="400110"/>
          </a:xfrm>
          <a:prstGeom prst="rect">
            <a:avLst/>
          </a:prstGeom>
          <a:noFill/>
        </p:spPr>
        <p:txBody>
          <a:bodyPr wrap="square" rtlCol="0">
            <a:spAutoFit/>
          </a:bodyPr>
          <a:lstStyle/>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"Energy is contagious: either you affect people or you infect people.“— T. Harv Eker</a:t>
            </a:r>
          </a:p>
        </p:txBody>
      </p:sp>
    </p:spTree>
    <p:extLst>
      <p:ext uri="{BB962C8B-B14F-4D97-AF65-F5344CB8AC3E}">
        <p14:creationId xmlns:p14="http://schemas.microsoft.com/office/powerpoint/2010/main" val="204517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6545-7BD9-1565-E582-24DBA9D3B6A1}"/>
              </a:ext>
            </a:extLst>
          </p:cNvPr>
          <p:cNvSpPr>
            <a:spLocks noGrp="1"/>
          </p:cNvSpPr>
          <p:nvPr>
            <p:ph type="title"/>
          </p:nvPr>
        </p:nvSpPr>
        <p:spPr>
          <a:xfrm>
            <a:off x="839788" y="457200"/>
            <a:ext cx="10512424" cy="903249"/>
          </a:xfrm>
        </p:spPr>
        <p:txBody>
          <a:bodyPr>
            <a:normAutofit/>
          </a:bodyPr>
          <a:lstStyle/>
          <a:p>
            <a:pPr algn="ctr"/>
            <a:r>
              <a:rPr lang="en-US" sz="4400" b="1" dirty="0"/>
              <a:t>Your Voice Matters</a:t>
            </a:r>
          </a:p>
        </p:txBody>
      </p:sp>
      <p:pic>
        <p:nvPicPr>
          <p:cNvPr id="6" name="Picture Placeholder 5" descr="Radio microphone with solid fill">
            <a:extLst>
              <a:ext uri="{FF2B5EF4-FFF2-40B4-BE49-F238E27FC236}">
                <a16:creationId xmlns:a16="http://schemas.microsoft.com/office/drawing/2014/main" id="{883D08EF-63EF-1495-BA39-D81C479BB60B}"/>
              </a:ext>
            </a:extLst>
          </p:cNvPr>
          <p:cNvPicPr>
            <a:picLocks noGrp="1" noChangeAspect="1"/>
          </p:cNvPicPr>
          <p:nvPr>
            <p:ph type="pic" idx="1"/>
          </p:nvPr>
        </p:nvPicPr>
        <p:blipFill>
          <a:blip r:embed="rId3">
            <a:extLst>
              <a:ext uri="{96DAC541-7B7A-43D3-8B79-37D633B846F1}">
                <asvg:svgBlip xmlns:asvg="http://schemas.microsoft.com/office/drawing/2016/SVG/main" r:embed="rId4"/>
              </a:ext>
            </a:extLst>
          </a:blip>
          <a:srcRect l="5185" r="5185"/>
          <a:stretch>
            <a:fillRect/>
          </a:stretch>
        </p:blipFill>
        <p:spPr>
          <a:xfrm>
            <a:off x="7939088" y="1694985"/>
            <a:ext cx="3416300" cy="4166065"/>
          </a:xfrm>
        </p:spPr>
      </p:pic>
      <p:sp>
        <p:nvSpPr>
          <p:cNvPr id="4" name="Text Placeholder 3">
            <a:extLst>
              <a:ext uri="{FF2B5EF4-FFF2-40B4-BE49-F238E27FC236}">
                <a16:creationId xmlns:a16="http://schemas.microsoft.com/office/drawing/2014/main" id="{C3093ADD-E3AB-389D-678A-CEC9C034325A}"/>
              </a:ext>
            </a:extLst>
          </p:cNvPr>
          <p:cNvSpPr>
            <a:spLocks noGrp="1"/>
          </p:cNvSpPr>
          <p:nvPr>
            <p:ph type="body" sz="half" idx="2"/>
          </p:nvPr>
        </p:nvSpPr>
        <p:spPr>
          <a:xfrm>
            <a:off x="839788" y="2057400"/>
            <a:ext cx="6252388" cy="3811588"/>
          </a:xfrm>
        </p:spPr>
        <p:txBody>
          <a:bodyPr>
            <a:normAutofit fontScale="47500" lnSpcReduction="20000"/>
          </a:bodyPr>
          <a:lstStyle/>
          <a:p>
            <a:endParaRPr lang="en-US" sz="3200" dirty="0"/>
          </a:p>
          <a:p>
            <a:r>
              <a:rPr lang="en-US" sz="5800" dirty="0"/>
              <a:t>There are no wrong answers.</a:t>
            </a:r>
          </a:p>
          <a:p>
            <a:endParaRPr lang="en-US" dirty="0"/>
          </a:p>
          <a:p>
            <a:r>
              <a:rPr lang="en-US" sz="5800" dirty="0"/>
              <a:t>There is no dumb question.</a:t>
            </a:r>
          </a:p>
          <a:p>
            <a:endParaRPr lang="en-US" sz="3200" dirty="0"/>
          </a:p>
          <a:p>
            <a:endParaRPr lang="en-US" sz="3200" dirty="0"/>
          </a:p>
          <a:p>
            <a:endParaRPr lang="en-US" sz="3200" dirty="0"/>
          </a:p>
          <a:p>
            <a:br>
              <a:rPr lang="en-US" sz="2400" dirty="0"/>
            </a:br>
            <a:r>
              <a:rPr lang="en-US" i="1" dirty="0">
                <a:solidFill>
                  <a:schemeClr val="bg1"/>
                </a:solidFill>
              </a:rPr>
              <a:t>“</a:t>
            </a:r>
            <a:r>
              <a:rPr lang="en-US" sz="3300" i="1" dirty="0">
                <a:solidFill>
                  <a:schemeClr val="bg1"/>
                </a:solidFill>
              </a:rPr>
              <a:t>When you share your story, you create space for others to share theirs</a:t>
            </a:r>
            <a:r>
              <a:rPr lang="en-US" i="1" dirty="0">
                <a:solidFill>
                  <a:schemeClr val="bg1"/>
                </a:solidFill>
              </a:rPr>
              <a:t>.”</a:t>
            </a:r>
          </a:p>
          <a:p>
            <a:endParaRPr lang="en-US" i="1" dirty="0">
              <a:solidFill>
                <a:schemeClr val="bg1"/>
              </a:solidFill>
            </a:endParaRPr>
          </a:p>
          <a:p>
            <a:pPr algn="r"/>
            <a:r>
              <a:rPr lang="en-US" sz="3200" i="1" dirty="0">
                <a:solidFill>
                  <a:schemeClr val="bg1"/>
                </a:solidFill>
              </a:rPr>
              <a:t> — Brené Brown</a:t>
            </a:r>
          </a:p>
          <a:p>
            <a:br>
              <a:rPr lang="en-US" dirty="0"/>
            </a:br>
            <a:endParaRPr lang="en-US" dirty="0"/>
          </a:p>
        </p:txBody>
      </p:sp>
    </p:spTree>
    <p:extLst>
      <p:ext uri="{BB962C8B-B14F-4D97-AF65-F5344CB8AC3E}">
        <p14:creationId xmlns:p14="http://schemas.microsoft.com/office/powerpoint/2010/main" val="144634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089F56-6B0D-196A-4D1E-922D4B6112DD}"/>
              </a:ext>
            </a:extLst>
          </p:cNvPr>
          <p:cNvSpPr>
            <a:spLocks noGrp="1"/>
          </p:cNvSpPr>
          <p:nvPr>
            <p:ph type="title"/>
          </p:nvPr>
        </p:nvSpPr>
        <p:spPr>
          <a:xfrm>
            <a:off x="838200" y="365126"/>
            <a:ext cx="10515600" cy="976978"/>
          </a:xfrm>
        </p:spPr>
        <p:txBody>
          <a:bodyPr/>
          <a:lstStyle/>
          <a:p>
            <a:r>
              <a:rPr lang="en-US" b="1" dirty="0"/>
              <a:t>WHAT’S LIGHTING YOU UP?</a:t>
            </a:r>
          </a:p>
        </p:txBody>
      </p:sp>
      <p:sp>
        <p:nvSpPr>
          <p:cNvPr id="12" name="Content Placeholder 2">
            <a:extLst>
              <a:ext uri="{FF2B5EF4-FFF2-40B4-BE49-F238E27FC236}">
                <a16:creationId xmlns:a16="http://schemas.microsoft.com/office/drawing/2014/main" id="{A6E02F7C-BC75-67BB-4A1A-E4845D19BB2E}"/>
              </a:ext>
            </a:extLst>
          </p:cNvPr>
          <p:cNvSpPr>
            <a:spLocks noGrp="1"/>
          </p:cNvSpPr>
          <p:nvPr>
            <p:ph sz="half" idx="1"/>
          </p:nvPr>
        </p:nvSpPr>
        <p:spPr>
          <a:xfrm>
            <a:off x="838199" y="1487277"/>
            <a:ext cx="5965723" cy="3822853"/>
          </a:xfrm>
        </p:spPr>
        <p:txBody>
          <a:bodyPr>
            <a:normAutofit/>
          </a:bodyPr>
          <a:lstStyle/>
          <a:p>
            <a:r>
              <a:rPr lang="en-US" b="0" dirty="0"/>
              <a:t>What’s one idea or insight you want to carry home?</a:t>
            </a:r>
          </a:p>
          <a:p>
            <a:pPr lvl="1">
              <a:spcBef>
                <a:spcPts val="2400"/>
              </a:spcBef>
            </a:pPr>
            <a:r>
              <a:rPr lang="en-US" dirty="0"/>
              <a:t>A craft technique</a:t>
            </a:r>
          </a:p>
          <a:p>
            <a:pPr lvl="1">
              <a:spcBef>
                <a:spcPts val="2400"/>
              </a:spcBef>
            </a:pPr>
            <a:r>
              <a:rPr lang="en-US" dirty="0"/>
              <a:t>A business or publishing tip</a:t>
            </a:r>
          </a:p>
          <a:p>
            <a:pPr lvl="1">
              <a:spcBef>
                <a:spcPts val="2400"/>
              </a:spcBef>
            </a:pPr>
            <a:r>
              <a:rPr lang="en-US" dirty="0"/>
              <a:t>A novel way to connect with your writing community</a:t>
            </a:r>
          </a:p>
          <a:p>
            <a:pPr lvl="1">
              <a:spcBef>
                <a:spcPts val="2400"/>
              </a:spcBef>
            </a:pPr>
            <a:r>
              <a:rPr lang="en-US" dirty="0">
                <a:solidFill>
                  <a:srgbClr val="EEB30C"/>
                </a:solidFill>
              </a:rPr>
              <a:t>🎤</a:t>
            </a:r>
            <a:r>
              <a:rPr lang="en-US" dirty="0"/>
              <a:t>Let’s hear it!!!</a:t>
            </a:r>
          </a:p>
        </p:txBody>
      </p:sp>
      <p:pic>
        <p:nvPicPr>
          <p:cNvPr id="5" name="Content Placeholder 4" descr="Triangle shaped led lights">
            <a:extLst>
              <a:ext uri="{FF2B5EF4-FFF2-40B4-BE49-F238E27FC236}">
                <a16:creationId xmlns:a16="http://schemas.microsoft.com/office/drawing/2014/main" id="{E7BA992E-0847-6E64-F911-EB107C447E5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56918" y="2128877"/>
            <a:ext cx="4096882" cy="2954399"/>
          </a:xfrm>
          <a:noFill/>
        </p:spPr>
      </p:pic>
      <p:sp>
        <p:nvSpPr>
          <p:cNvPr id="3" name="TextBox 2">
            <a:extLst>
              <a:ext uri="{FF2B5EF4-FFF2-40B4-BE49-F238E27FC236}">
                <a16:creationId xmlns:a16="http://schemas.microsoft.com/office/drawing/2014/main" id="{7907AF59-37B2-AF60-B69C-5411E343BD6A}"/>
              </a:ext>
            </a:extLst>
          </p:cNvPr>
          <p:cNvSpPr txBox="1"/>
          <p:nvPr/>
        </p:nvSpPr>
        <p:spPr>
          <a:xfrm>
            <a:off x="491612" y="6123543"/>
            <a:ext cx="11562735" cy="707886"/>
          </a:xfrm>
          <a:prstGeom prst="rect">
            <a:avLst/>
          </a:prstGeom>
          <a:noFill/>
        </p:spPr>
        <p:txBody>
          <a:bodyPr wrap="square" rtlCol="0">
            <a:spAutoFit/>
          </a:bodyPr>
          <a:lstStyle/>
          <a:p>
            <a:r>
              <a:rPr lang="en-US" sz="2000" i="1" dirty="0">
                <a:solidFill>
                  <a:schemeClr val="bg1"/>
                </a:solidFill>
              </a:rPr>
              <a:t>"You don’t find the time to write. You make the time. It’s not always easy. But it is always a choice."</a:t>
            </a:r>
            <a:r>
              <a:rPr lang="en-US" sz="2000" dirty="0">
                <a:solidFill>
                  <a:schemeClr val="bg1"/>
                </a:solidFill>
              </a:rPr>
              <a:t>   </a:t>
            </a:r>
          </a:p>
          <a:p>
            <a:r>
              <a:rPr lang="en-US" sz="2000" dirty="0">
                <a:solidFill>
                  <a:schemeClr val="bg1"/>
                </a:solidFill>
              </a:rPr>
              <a:t> Jami Attenberg</a:t>
            </a:r>
            <a:endPar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5234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220B-0CD8-652E-08E8-D541EDA02D11}"/>
              </a:ext>
            </a:extLst>
          </p:cNvPr>
          <p:cNvSpPr>
            <a:spLocks noGrp="1"/>
          </p:cNvSpPr>
          <p:nvPr>
            <p:ph type="title"/>
          </p:nvPr>
        </p:nvSpPr>
        <p:spPr/>
        <p:txBody>
          <a:bodyPr/>
          <a:lstStyle/>
          <a:p>
            <a:r>
              <a:rPr lang="en-US" b="1" dirty="0"/>
              <a:t>Choose your focus!</a:t>
            </a:r>
            <a:endParaRPr lang="en-US" dirty="0"/>
          </a:p>
        </p:txBody>
      </p:sp>
      <p:sp>
        <p:nvSpPr>
          <p:cNvPr id="3" name="Content Placeholder 2">
            <a:extLst>
              <a:ext uri="{FF2B5EF4-FFF2-40B4-BE49-F238E27FC236}">
                <a16:creationId xmlns:a16="http://schemas.microsoft.com/office/drawing/2014/main" id="{3201822B-7E3A-55FF-16BA-94591500E45A}"/>
              </a:ext>
            </a:extLst>
          </p:cNvPr>
          <p:cNvSpPr>
            <a:spLocks noGrp="1"/>
          </p:cNvSpPr>
          <p:nvPr>
            <p:ph idx="1"/>
          </p:nvPr>
        </p:nvSpPr>
        <p:spPr>
          <a:xfrm>
            <a:off x="838200" y="1474839"/>
            <a:ext cx="10515600" cy="3841650"/>
          </a:xfrm>
        </p:spPr>
        <p:txBody>
          <a:bodyPr>
            <a:normAutofit lnSpcReduction="10000"/>
          </a:bodyPr>
          <a:lstStyle/>
          <a:p>
            <a:r>
              <a:rPr lang="en-US" dirty="0"/>
              <a:t>Choose Your Spark</a:t>
            </a:r>
          </a:p>
          <a:p>
            <a:pPr lvl="1">
              <a:spcBef>
                <a:spcPts val="1800"/>
              </a:spcBef>
            </a:pPr>
            <a:endParaRPr lang="en-US" dirty="0"/>
          </a:p>
          <a:p>
            <a:r>
              <a:rPr lang="en-US" dirty="0"/>
              <a:t>Now choose your next move:</a:t>
            </a:r>
          </a:p>
          <a:p>
            <a:pPr lvl="1">
              <a:spcBef>
                <a:spcPts val="1800"/>
              </a:spcBef>
            </a:pPr>
            <a:r>
              <a:rPr lang="en-US" dirty="0"/>
              <a:t>Craft Ideas     	     			Table 1</a:t>
            </a:r>
          </a:p>
          <a:p>
            <a:pPr lvl="1">
              <a:spcBef>
                <a:spcPts val="1800"/>
              </a:spcBef>
            </a:pPr>
            <a:r>
              <a:rPr lang="en-US" dirty="0"/>
              <a:t>Writing Business Ideas 	       	Table 2</a:t>
            </a:r>
            <a:endParaRPr lang="en-US" dirty="0">
              <a:solidFill>
                <a:srgbClr val="EEB30C"/>
              </a:solidFill>
            </a:endParaRPr>
          </a:p>
          <a:p>
            <a:pPr lvl="1">
              <a:spcBef>
                <a:spcPts val="1800"/>
              </a:spcBef>
            </a:pPr>
            <a:r>
              <a:rPr lang="en-US" dirty="0"/>
              <a:t>Community/Connection		Table 3</a:t>
            </a:r>
          </a:p>
          <a:p>
            <a:pPr lvl="1">
              <a:spcBef>
                <a:spcPts val="1800"/>
              </a:spcBef>
            </a:pPr>
            <a:r>
              <a:rPr lang="en-US" dirty="0"/>
              <a:t>Other Ideas (Wildcard) 		Table 4</a:t>
            </a:r>
          </a:p>
        </p:txBody>
      </p:sp>
      <p:sp>
        <p:nvSpPr>
          <p:cNvPr id="4" name="Arrow: Right 3">
            <a:extLst>
              <a:ext uri="{FF2B5EF4-FFF2-40B4-BE49-F238E27FC236}">
                <a16:creationId xmlns:a16="http://schemas.microsoft.com/office/drawing/2014/main" id="{419B6E79-CE64-8F6B-9480-3F314EC477B9}"/>
              </a:ext>
            </a:extLst>
          </p:cNvPr>
          <p:cNvSpPr/>
          <p:nvPr/>
        </p:nvSpPr>
        <p:spPr>
          <a:xfrm>
            <a:off x="5040921" y="3190196"/>
            <a:ext cx="978408" cy="306165"/>
          </a:xfrm>
          <a:prstGeom prst="rightArrow">
            <a:avLst/>
          </a:prstGeom>
          <a:solidFill>
            <a:srgbClr val="F9D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992FFD7D-4186-8601-E047-FD892B3528B3}"/>
              </a:ext>
            </a:extLst>
          </p:cNvPr>
          <p:cNvSpPr/>
          <p:nvPr/>
        </p:nvSpPr>
        <p:spPr>
          <a:xfrm>
            <a:off x="5048864" y="3678002"/>
            <a:ext cx="978408" cy="306164"/>
          </a:xfrm>
          <a:prstGeom prst="rightArrow">
            <a:avLst/>
          </a:prstGeom>
          <a:solidFill>
            <a:srgbClr val="F9D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22E4D536-C5E0-32ED-FEB4-167EA8CF4048}"/>
              </a:ext>
            </a:extLst>
          </p:cNvPr>
          <p:cNvSpPr/>
          <p:nvPr/>
        </p:nvSpPr>
        <p:spPr>
          <a:xfrm>
            <a:off x="5029200" y="4229560"/>
            <a:ext cx="1002940" cy="306164"/>
          </a:xfrm>
          <a:prstGeom prst="rightArrow">
            <a:avLst/>
          </a:prstGeom>
          <a:solidFill>
            <a:srgbClr val="F9D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9CDFE906-DA98-92BB-83B6-548763A281BA}"/>
              </a:ext>
            </a:extLst>
          </p:cNvPr>
          <p:cNvSpPr/>
          <p:nvPr/>
        </p:nvSpPr>
        <p:spPr>
          <a:xfrm>
            <a:off x="5063564" y="4739150"/>
            <a:ext cx="978408" cy="306164"/>
          </a:xfrm>
          <a:prstGeom prst="rightArrow">
            <a:avLst/>
          </a:prstGeom>
          <a:solidFill>
            <a:srgbClr val="F9D7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BF707E2-154E-9EB5-E97B-366753B2BFDD}"/>
              </a:ext>
            </a:extLst>
          </p:cNvPr>
          <p:cNvSpPr txBox="1"/>
          <p:nvPr/>
        </p:nvSpPr>
        <p:spPr>
          <a:xfrm>
            <a:off x="393290" y="5830529"/>
            <a:ext cx="11405420" cy="400110"/>
          </a:xfrm>
          <a:prstGeom prst="rect">
            <a:avLst/>
          </a:prstGeom>
          <a:noFill/>
        </p:spPr>
        <p:txBody>
          <a:bodyPr wrap="square" rtlCol="0">
            <a:spAutoFit/>
          </a:bodyPr>
          <a:lstStyle/>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"If it’s important to you, you’ll find a way. If not, you’ll find an excuse." — Ryan Blair</a:t>
            </a:r>
          </a:p>
        </p:txBody>
      </p:sp>
    </p:spTree>
    <p:extLst>
      <p:ext uri="{BB962C8B-B14F-4D97-AF65-F5344CB8AC3E}">
        <p14:creationId xmlns:p14="http://schemas.microsoft.com/office/powerpoint/2010/main" val="39651842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A84C-3F7D-3FE3-CE31-E312A27F571B}"/>
              </a:ext>
            </a:extLst>
          </p:cNvPr>
          <p:cNvSpPr>
            <a:spLocks noGrp="1"/>
          </p:cNvSpPr>
          <p:nvPr>
            <p:ph type="title"/>
          </p:nvPr>
        </p:nvSpPr>
        <p:spPr/>
        <p:txBody>
          <a:bodyPr/>
          <a:lstStyle/>
          <a:p>
            <a:r>
              <a:rPr lang="en-US" b="1" dirty="0"/>
              <a:t>VISION INTO MOTION</a:t>
            </a:r>
          </a:p>
        </p:txBody>
      </p:sp>
      <p:sp>
        <p:nvSpPr>
          <p:cNvPr id="3" name="Content Placeholder 2">
            <a:extLst>
              <a:ext uri="{FF2B5EF4-FFF2-40B4-BE49-F238E27FC236}">
                <a16:creationId xmlns:a16="http://schemas.microsoft.com/office/drawing/2014/main" id="{CBE8AE45-F198-07B6-A1AA-786AC699D11A}"/>
              </a:ext>
            </a:extLst>
          </p:cNvPr>
          <p:cNvSpPr>
            <a:spLocks noGrp="1"/>
          </p:cNvSpPr>
          <p:nvPr>
            <p:ph sz="half" idx="1"/>
          </p:nvPr>
        </p:nvSpPr>
        <p:spPr/>
        <p:txBody>
          <a:bodyPr/>
          <a:lstStyle/>
          <a:p>
            <a:pPr>
              <a:spcBef>
                <a:spcPts val="2400"/>
              </a:spcBef>
            </a:pPr>
            <a:r>
              <a:rPr lang="en-US" dirty="0"/>
              <a:t>Table Discussions</a:t>
            </a:r>
          </a:p>
          <a:p>
            <a:pPr lvl="1">
              <a:spcBef>
                <a:spcPts val="2400"/>
              </a:spcBef>
            </a:pPr>
            <a:r>
              <a:rPr lang="en-US" dirty="0"/>
              <a:t>How will this idea show up in your writing life?</a:t>
            </a:r>
          </a:p>
          <a:p>
            <a:pPr lvl="1">
              <a:spcBef>
                <a:spcPts val="2400"/>
              </a:spcBef>
            </a:pPr>
            <a:r>
              <a:rPr lang="en-US" dirty="0"/>
              <a:t>What’s one first step?</a:t>
            </a:r>
          </a:p>
          <a:p>
            <a:pPr lvl="1">
              <a:spcBef>
                <a:spcPts val="2400"/>
              </a:spcBef>
            </a:pPr>
            <a:r>
              <a:rPr lang="en-US" dirty="0"/>
              <a:t>What are your obstacles?</a:t>
            </a:r>
          </a:p>
        </p:txBody>
      </p:sp>
      <p:pic>
        <p:nvPicPr>
          <p:cNvPr id="6" name="Content Placeholder 5" descr="Vintage movie countdown 5">
            <a:extLst>
              <a:ext uri="{FF2B5EF4-FFF2-40B4-BE49-F238E27FC236}">
                <a16:creationId xmlns:a16="http://schemas.microsoft.com/office/drawing/2014/main" id="{977F647C-84C5-C65B-44DB-FD6B79F806F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36773" y="1865607"/>
            <a:ext cx="4844845" cy="3536360"/>
          </a:xfrm>
        </p:spPr>
      </p:pic>
      <p:sp>
        <p:nvSpPr>
          <p:cNvPr id="4" name="TextBox 3">
            <a:extLst>
              <a:ext uri="{FF2B5EF4-FFF2-40B4-BE49-F238E27FC236}">
                <a16:creationId xmlns:a16="http://schemas.microsoft.com/office/drawing/2014/main" id="{AD1FCF7C-EF61-BF01-D91E-1DF38F262B13}"/>
              </a:ext>
            </a:extLst>
          </p:cNvPr>
          <p:cNvSpPr txBox="1"/>
          <p:nvPr/>
        </p:nvSpPr>
        <p:spPr>
          <a:xfrm>
            <a:off x="530941" y="5742039"/>
            <a:ext cx="11100619" cy="707886"/>
          </a:xfrm>
          <a:prstGeom prst="rect">
            <a:avLst/>
          </a:prstGeom>
          <a:noFill/>
        </p:spPr>
        <p:txBody>
          <a:bodyPr wrap="square" rtlCol="0">
            <a:spAutoFit/>
          </a:bodyPr>
          <a:lstStyle/>
          <a:p>
            <a:r>
              <a:rPr lang="en-US" sz="2000" i="1" dirty="0">
                <a:solidFill>
                  <a:schemeClr val="bg1"/>
                </a:solidFill>
                <a:latin typeface="Tahoma" panose="020B0604030504040204" pitchFamily="34" charset="0"/>
                <a:ea typeface="Tahoma" panose="020B0604030504040204" pitchFamily="34" charset="0"/>
                <a:cs typeface="Tahoma" panose="020B0604030504040204" pitchFamily="34" charset="0"/>
              </a:rPr>
              <a:t>"Discipline is choosing between what you want now and what you want most." — Attributed to Abraham Lincoln</a:t>
            </a:r>
          </a:p>
        </p:txBody>
      </p:sp>
    </p:spTree>
    <p:extLst>
      <p:ext uri="{BB962C8B-B14F-4D97-AF65-F5344CB8AC3E}">
        <p14:creationId xmlns:p14="http://schemas.microsoft.com/office/powerpoint/2010/main" val="9662353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4482</TotalTime>
  <Words>3557</Words>
  <Application>Microsoft Office PowerPoint</Application>
  <PresentationFormat>Widescreen</PresentationFormat>
  <Paragraphs>394</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Arial</vt:lpstr>
      <vt:lpstr>Tahoma</vt:lpstr>
      <vt:lpstr>Times New Roman</vt:lpstr>
      <vt:lpstr>Office Theme</vt:lpstr>
      <vt:lpstr>Unstuck and Unstoppable!  </vt:lpstr>
      <vt:lpstr>Handout Link https://tinyurl.com/UnstopSheet</vt:lpstr>
      <vt:lpstr>WELCOME &amp; PURPOSE</vt:lpstr>
      <vt:lpstr>WHAT YOU’LL WALK AWAY WITH</vt:lpstr>
      <vt:lpstr>Why did you attend the conference?</vt:lpstr>
      <vt:lpstr>Your Voice Matters</vt:lpstr>
      <vt:lpstr>WHAT’S LIGHTING YOU UP?</vt:lpstr>
      <vt:lpstr>Choose your focus!</vt:lpstr>
      <vt:lpstr>VISION INTO MOTION</vt:lpstr>
      <vt:lpstr>Don’t Get Stuck Before You Start</vt:lpstr>
      <vt:lpstr>SMART goals are REQUIRED!!!</vt:lpstr>
      <vt:lpstr>What Might Stop You?</vt:lpstr>
      <vt:lpstr>90-DAY SMART ACTION PLAN</vt:lpstr>
      <vt:lpstr>90-DAY SMART ACTION PLAN Review</vt:lpstr>
      <vt:lpstr>This Week –Quick Wins…</vt:lpstr>
      <vt:lpstr>By Next Month – 30-Day Goals</vt:lpstr>
      <vt:lpstr>Within 90 Days</vt:lpstr>
      <vt:lpstr>ACCOUNTABILITY MATTERS!!</vt:lpstr>
      <vt:lpstr>YOUR COMMITMENT</vt:lpstr>
      <vt:lpstr>YOU’RE UNSTUCK &amp; UNSTOPPABLE!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Becke Turner</dc:creator>
  <cp:lastModifiedBy>Jim Turner</cp:lastModifiedBy>
  <cp:revision>18</cp:revision>
  <cp:lastPrinted>2025-09-23T17:24:29Z</cp:lastPrinted>
  <dcterms:created xsi:type="dcterms:W3CDTF">2025-06-16T19:25:03Z</dcterms:created>
  <dcterms:modified xsi:type="dcterms:W3CDTF">2025-09-30T20:23:14Z</dcterms:modified>
</cp:coreProperties>
</file>